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4" r:id="rId4"/>
    <p:sldId id="275" r:id="rId5"/>
    <p:sldId id="276" r:id="rId6"/>
    <p:sldId id="277" r:id="rId7"/>
    <p:sldId id="281" r:id="rId8"/>
    <p:sldId id="282" r:id="rId9"/>
    <p:sldId id="272" r:id="rId10"/>
    <p:sldId id="279" r:id="rId11"/>
    <p:sldId id="273" r:id="rId12"/>
    <p:sldId id="283" r:id="rId13"/>
  </p:sldIdLst>
  <p:sldSz cx="7556500" cy="106807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6123" autoAdjust="0"/>
  </p:normalViewPr>
  <p:slideViewPr>
    <p:cSldViewPr>
      <p:cViewPr varScale="1">
        <p:scale>
          <a:sx n="72" d="100"/>
          <a:sy n="72" d="100"/>
        </p:scale>
        <p:origin x="3126" y="6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5A3F9-5D8C-411C-87B6-374D1239D770}" type="datetimeFigureOut">
              <a:rPr lang="ko-KR" altLang="en-US" smtClean="0"/>
              <a:t>2022-04-28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3CB27-5D32-4812-8F3F-74AF3701E2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2190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60934" y="359283"/>
            <a:ext cx="3175" cy="996378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196963" y="359283"/>
            <a:ext cx="3175" cy="996378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60934" y="359283"/>
            <a:ext cx="6836028" cy="317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60934" y="10323068"/>
            <a:ext cx="6836028" cy="317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/>
          <p:cNvSpPr/>
          <p:nvPr/>
        </p:nvSpPr>
        <p:spPr>
          <a:xfrm>
            <a:off x="360934" y="1454150"/>
            <a:ext cx="6836028" cy="1905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b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TV / T-COM </a:t>
            </a:r>
            <a:r>
              <a:rPr lang="ko-KR" altLang="en-US" sz="3600" b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상품</a:t>
            </a:r>
            <a:endParaRPr lang="en-US" altLang="ko-KR" sz="3600" b="1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ctr"/>
            <a:r>
              <a:rPr lang="ko-KR" altLang="en-US" sz="3600" b="1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선정기준 및 </a:t>
            </a:r>
            <a:r>
              <a:rPr lang="ko-KR" altLang="en-US" sz="3600" b="1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입점절차</a:t>
            </a:r>
            <a:endParaRPr lang="en-US" altLang="ko-KR" sz="3600" b="1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7422" y="7324831"/>
            <a:ext cx="2514601" cy="91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68422" y="854075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2022. 04 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" name="Straight Connector 204"/>
          <p:cNvCxnSpPr/>
          <p:nvPr/>
        </p:nvCxnSpPr>
        <p:spPr>
          <a:xfrm>
            <a:off x="360934" y="359283"/>
            <a:ext cx="3175" cy="996378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>
            <a:off x="7196963" y="359283"/>
            <a:ext cx="3175" cy="996378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360934" y="359283"/>
            <a:ext cx="6836028" cy="317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" name="TextBox 511"/>
          <p:cNvSpPr txBox="1"/>
          <p:nvPr/>
        </p:nvSpPr>
        <p:spPr>
          <a:xfrm>
            <a:off x="501650" y="1073150"/>
            <a:ext cx="6096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smtClean="0">
                <a:solidFill>
                  <a:srgbClr val="000000"/>
                </a:solidFill>
              </a:rPr>
              <a:t>[별</a:t>
            </a:r>
            <a:r>
              <a:rPr lang="ko-KR" altLang="en-US" sz="1500" smtClean="0">
                <a:solidFill>
                  <a:srgbClr val="000000"/>
                </a:solidFill>
              </a:rPr>
              <a:t>첨</a:t>
            </a:r>
            <a:r>
              <a:rPr lang="en-US" altLang="ko-KR" sz="1500" smtClean="0">
                <a:solidFill>
                  <a:srgbClr val="000000"/>
                </a:solidFill>
              </a:rPr>
              <a:t>2] 신용등급 </a:t>
            </a:r>
            <a:r>
              <a:rPr lang="ko-KR" altLang="en-US" sz="1500" smtClean="0">
                <a:solidFill>
                  <a:srgbClr val="000000"/>
                </a:solidFill>
              </a:rPr>
              <a:t>및 현금흐름 등급 </a:t>
            </a:r>
            <a:endParaRPr lang="ko-KR" altLang="ko-KR" sz="1500" dirty="0"/>
          </a:p>
        </p:txBody>
      </p:sp>
      <p:cxnSp>
        <p:nvCxnSpPr>
          <p:cNvPr id="233" name="Straight Connector 232"/>
          <p:cNvCxnSpPr/>
          <p:nvPr/>
        </p:nvCxnSpPr>
        <p:spPr>
          <a:xfrm>
            <a:off x="360934" y="10323068"/>
            <a:ext cx="6836028" cy="317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450" y="1758950"/>
            <a:ext cx="5943600" cy="594716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5450" y="10064750"/>
            <a:ext cx="6693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smtClean="0"/>
              <a:t>- 9 -</a:t>
            </a:r>
            <a:endParaRPr lang="ko-KR" altLang="en-US" sz="1200"/>
          </a:p>
        </p:txBody>
      </p:sp>
    </p:spTree>
    <p:extLst>
      <p:ext uri="{BB962C8B-B14F-4D97-AF65-F5344CB8AC3E}">
        <p14:creationId xmlns:p14="http://schemas.microsoft.com/office/powerpoint/2010/main" val="2813936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6" name="Straight Connector 205"/>
          <p:cNvCxnSpPr/>
          <p:nvPr/>
        </p:nvCxnSpPr>
        <p:spPr>
          <a:xfrm>
            <a:off x="7196963" y="359283"/>
            <a:ext cx="3175" cy="996378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360934" y="359283"/>
            <a:ext cx="6836028" cy="317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475528" y="6203727"/>
            <a:ext cx="687086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sz="105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05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여행 및 무형서비스 상품</a:t>
            </a:r>
            <a:r>
              <a:rPr lang="en-US" altLang="ko-KR" sz="105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05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상조</a:t>
            </a:r>
            <a:r>
              <a:rPr lang="en-US" altLang="ko-KR" sz="105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05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렌탈</a:t>
            </a:r>
            <a:r>
              <a:rPr lang="ko-KR" altLang="en-US" sz="105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등</a:t>
            </a:r>
            <a:r>
              <a:rPr lang="en-US" altLang="ko-KR" sz="105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105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등의 경우 상품특성에 따라 별도 가입 및 </a:t>
            </a:r>
            <a:r>
              <a:rPr lang="ko-KR" altLang="en-US" sz="105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기간적용 </a:t>
            </a:r>
            <a:endParaRPr lang="ko-KR" altLang="en-US" sz="105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925" y="1606550"/>
            <a:ext cx="6575925" cy="2846327"/>
          </a:xfrm>
          <a:prstGeom prst="rect">
            <a:avLst/>
          </a:prstGeom>
        </p:spPr>
      </p:pic>
      <p:cxnSp>
        <p:nvCxnSpPr>
          <p:cNvPr id="9" name="Straight Connector 204"/>
          <p:cNvCxnSpPr/>
          <p:nvPr/>
        </p:nvCxnSpPr>
        <p:spPr>
          <a:xfrm>
            <a:off x="360934" y="359283"/>
            <a:ext cx="3175" cy="996378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5528" y="997586"/>
            <a:ext cx="478116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smtClean="0">
                <a:solidFill>
                  <a:srgbClr val="000000"/>
                </a:solidFill>
              </a:rPr>
              <a:t>[</a:t>
            </a:r>
            <a:r>
              <a:rPr lang="ko-KR" altLang="en-US" sz="1500" smtClean="0">
                <a:solidFill>
                  <a:srgbClr val="000000"/>
                </a:solidFill>
              </a:rPr>
              <a:t>별첨</a:t>
            </a:r>
            <a:r>
              <a:rPr lang="en-US" altLang="ko-KR" sz="1500" smtClean="0">
                <a:solidFill>
                  <a:srgbClr val="000000"/>
                </a:solidFill>
              </a:rPr>
              <a:t>3] </a:t>
            </a:r>
            <a:r>
              <a:rPr lang="ko-KR" altLang="en-US" sz="1500" dirty="0" smtClean="0">
                <a:solidFill>
                  <a:srgbClr val="000000"/>
                </a:solidFill>
              </a:rPr>
              <a:t>상품군별 이행보증보험 </a:t>
            </a:r>
            <a:r>
              <a:rPr lang="ko-KR" altLang="en-US" sz="1500" dirty="0" err="1" smtClean="0">
                <a:solidFill>
                  <a:srgbClr val="000000"/>
                </a:solidFill>
              </a:rPr>
              <a:t>체결기준</a:t>
            </a:r>
            <a:r>
              <a:rPr lang="ko-KR" altLang="en-US" sz="1500" dirty="0" smtClean="0">
                <a:solidFill>
                  <a:srgbClr val="000000"/>
                </a:solidFill>
              </a:rPr>
              <a:t> </a:t>
            </a:r>
            <a:endParaRPr lang="ko-KR" altLang="ko-KR" sz="1500" dirty="0"/>
          </a:p>
        </p:txBody>
      </p:sp>
      <p:sp>
        <p:nvSpPr>
          <p:cNvPr id="11" name="TextBox 10"/>
          <p:cNvSpPr txBox="1"/>
          <p:nvPr/>
        </p:nvSpPr>
        <p:spPr>
          <a:xfrm>
            <a:off x="425450" y="10064750"/>
            <a:ext cx="6693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smtClean="0"/>
              <a:t>- 10 -</a:t>
            </a:r>
            <a:endParaRPr lang="ko-KR" altLang="en-US" sz="1200"/>
          </a:p>
        </p:txBody>
      </p:sp>
      <p:cxnSp>
        <p:nvCxnSpPr>
          <p:cNvPr id="8" name="직선 연결선 7"/>
          <p:cNvCxnSpPr/>
          <p:nvPr/>
        </p:nvCxnSpPr>
        <p:spPr>
          <a:xfrm>
            <a:off x="360934" y="10323068"/>
            <a:ext cx="6853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그림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23" y="4643876"/>
            <a:ext cx="6548628" cy="1411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" name="Straight Connector 204"/>
          <p:cNvCxnSpPr/>
          <p:nvPr/>
        </p:nvCxnSpPr>
        <p:spPr>
          <a:xfrm>
            <a:off x="360934" y="359283"/>
            <a:ext cx="3175" cy="996378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>
            <a:off x="7196963" y="359283"/>
            <a:ext cx="3175" cy="996378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360934" y="359283"/>
            <a:ext cx="6836028" cy="317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07492" y="1496358"/>
            <a:ext cx="6542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1"/>
            <a:r>
              <a:rPr lang="en-US" altLang="ko-KR" b="1" dirty="0">
                <a:latin typeface="+mn-ea"/>
              </a:rPr>
              <a:t>&lt;</a:t>
            </a:r>
            <a:r>
              <a:rPr lang="ko-KR" altLang="ko-KR" b="1" dirty="0">
                <a:latin typeface="+mn-ea"/>
              </a:rPr>
              <a:t>계약갱신거절기준</a:t>
            </a:r>
            <a:r>
              <a:rPr lang="en-US" altLang="ko-KR" b="1" dirty="0" smtClean="0">
                <a:latin typeface="+mn-ea"/>
              </a:rPr>
              <a:t>&gt;</a:t>
            </a:r>
          </a:p>
          <a:p>
            <a:pPr algn="ctr" latinLnBrk="1"/>
            <a:endParaRPr lang="ko-KR" altLang="ko-KR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latin typeface="+mn-ea"/>
              </a:rPr>
              <a:t>2017. 6. 30. </a:t>
            </a:r>
            <a:r>
              <a:rPr lang="ko-KR" altLang="ko-KR" sz="1400" dirty="0">
                <a:latin typeface="+mn-ea"/>
              </a:rPr>
              <a:t>개정된 공정거래위원회 표준거래계약서를 반영한 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ko-KR" sz="1400" dirty="0">
                <a:latin typeface="+mn-ea"/>
              </a:rPr>
              <a:t>주</a:t>
            </a:r>
            <a:r>
              <a:rPr lang="en-US" altLang="ko-KR" sz="1400" dirty="0">
                <a:latin typeface="+mn-ea"/>
              </a:rPr>
              <a:t>)</a:t>
            </a:r>
            <a:r>
              <a:rPr lang="ko-KR" altLang="ko-KR" sz="1400" dirty="0" err="1">
                <a:latin typeface="+mn-ea"/>
              </a:rPr>
              <a:t>엔에스쇼핑의</a:t>
            </a:r>
            <a:r>
              <a:rPr lang="ko-KR" altLang="ko-KR" sz="1400" dirty="0">
                <a:latin typeface="+mn-ea"/>
              </a:rPr>
              <a:t> 거래기본계약서 갱신거절 조항</a:t>
            </a:r>
            <a:r>
              <a:rPr lang="en-US" altLang="ko-KR" sz="1400" dirty="0">
                <a:latin typeface="+mn-ea"/>
              </a:rPr>
              <a:t>(TV 5</a:t>
            </a:r>
            <a:r>
              <a:rPr lang="ko-KR" altLang="ko-KR" sz="1400" dirty="0">
                <a:latin typeface="+mn-ea"/>
              </a:rPr>
              <a:t>조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ko-KR" sz="1400" dirty="0">
                <a:latin typeface="+mn-ea"/>
              </a:rPr>
              <a:t>쇼핑몰 제</a:t>
            </a:r>
            <a:r>
              <a:rPr lang="en-US" altLang="ko-KR" sz="1400" dirty="0">
                <a:latin typeface="+mn-ea"/>
              </a:rPr>
              <a:t>34</a:t>
            </a:r>
            <a:r>
              <a:rPr lang="ko-KR" altLang="ko-KR" sz="1400" dirty="0">
                <a:latin typeface="+mn-ea"/>
              </a:rPr>
              <a:t>조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ko-KR" sz="1400" dirty="0" err="1">
                <a:latin typeface="+mn-ea"/>
              </a:rPr>
              <a:t>쇼핑북</a:t>
            </a:r>
            <a:r>
              <a:rPr lang="ko-KR" altLang="ko-KR" sz="1400" dirty="0">
                <a:latin typeface="+mn-ea"/>
              </a:rPr>
              <a:t> 제</a:t>
            </a:r>
            <a:r>
              <a:rPr lang="en-US" altLang="ko-KR" sz="1400" dirty="0">
                <a:latin typeface="+mn-ea"/>
              </a:rPr>
              <a:t>34</a:t>
            </a:r>
            <a:r>
              <a:rPr lang="ko-KR" altLang="ko-KR" sz="1400" dirty="0">
                <a:latin typeface="+mn-ea"/>
              </a:rPr>
              <a:t>조</a:t>
            </a:r>
            <a:r>
              <a:rPr lang="en-US" altLang="ko-KR" sz="1400" dirty="0">
                <a:latin typeface="+mn-ea"/>
              </a:rPr>
              <a:t>)</a:t>
            </a:r>
            <a:r>
              <a:rPr lang="ko-KR" altLang="ko-KR" sz="1400" dirty="0">
                <a:latin typeface="+mn-ea"/>
              </a:rPr>
              <a:t>에 따라</a:t>
            </a:r>
            <a:r>
              <a:rPr lang="en-US" altLang="ko-KR" sz="1400" dirty="0">
                <a:latin typeface="+mn-ea"/>
              </a:rPr>
              <a:t>, (</a:t>
            </a:r>
            <a:r>
              <a:rPr lang="ko-KR" altLang="ko-KR" sz="1400" dirty="0">
                <a:latin typeface="+mn-ea"/>
              </a:rPr>
              <a:t>주</a:t>
            </a:r>
            <a:r>
              <a:rPr lang="en-US" altLang="ko-KR" sz="1400" dirty="0">
                <a:latin typeface="+mn-ea"/>
              </a:rPr>
              <a:t>)</a:t>
            </a:r>
            <a:r>
              <a:rPr lang="ko-KR" altLang="ko-KR" sz="1400" dirty="0" err="1">
                <a:latin typeface="+mn-ea"/>
              </a:rPr>
              <a:t>엔에스쇼핑은</a:t>
            </a:r>
            <a:r>
              <a:rPr lang="ko-KR" altLang="ko-KR" sz="1400" dirty="0">
                <a:latin typeface="+mn-ea"/>
              </a:rPr>
              <a:t> 아래 기준에 의거해 </a:t>
            </a:r>
            <a:r>
              <a:rPr lang="ko-KR" altLang="ko-KR" sz="1400" dirty="0" err="1">
                <a:latin typeface="+mn-ea"/>
              </a:rPr>
              <a:t>협력사에</a:t>
            </a:r>
            <a:r>
              <a:rPr lang="ko-KR" altLang="ko-KR" sz="1400" dirty="0">
                <a:latin typeface="+mn-ea"/>
              </a:rPr>
              <a:t> 대하여 계약갱신을 거절할 수 있습니다</a:t>
            </a:r>
            <a:r>
              <a:rPr lang="en-US" altLang="ko-KR" sz="1400" dirty="0">
                <a:latin typeface="+mn-ea"/>
              </a:rPr>
              <a:t>.</a:t>
            </a:r>
            <a:endParaRPr lang="ko-KR" altLang="en-US" sz="1400" dirty="0"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784" y="3722834"/>
            <a:ext cx="5409502" cy="47243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latinLnBrk="1">
              <a:lnSpc>
                <a:spcPct val="150000"/>
              </a:lnSpc>
            </a:pPr>
            <a:r>
              <a:rPr lang="en-US" altLang="ko-KR" sz="1200" b="1" dirty="0">
                <a:latin typeface="+mn-ea"/>
              </a:rPr>
              <a:t>&lt;</a:t>
            </a:r>
            <a:r>
              <a:rPr lang="ko-KR" altLang="ko-KR" sz="1200" b="1" dirty="0">
                <a:latin typeface="+mn-ea"/>
              </a:rPr>
              <a:t>거래기본계약 갱신거절 기준</a:t>
            </a:r>
            <a:r>
              <a:rPr lang="en-US" altLang="ko-KR" sz="1200" b="1" dirty="0">
                <a:latin typeface="+mn-ea"/>
              </a:rPr>
              <a:t>&gt;</a:t>
            </a:r>
            <a:endParaRPr lang="ko-KR" altLang="ko-KR" sz="1200" dirty="0">
              <a:latin typeface="+mn-ea"/>
            </a:endParaRPr>
          </a:p>
          <a:p>
            <a:pPr latinLnBrk="1">
              <a:lnSpc>
                <a:spcPct val="150000"/>
              </a:lnSpc>
            </a:pPr>
            <a:r>
              <a:rPr lang="en-US" altLang="ko-KR" sz="1200" dirty="0">
                <a:latin typeface="+mn-ea"/>
              </a:rPr>
              <a:t>1. </a:t>
            </a:r>
            <a:r>
              <a:rPr lang="ko-KR" altLang="ko-KR" sz="1200" dirty="0">
                <a:latin typeface="+mn-ea"/>
              </a:rPr>
              <a:t>상품 관련 </a:t>
            </a:r>
            <a:r>
              <a:rPr lang="ko-KR" altLang="ko-KR" sz="1200" dirty="0" err="1">
                <a:latin typeface="+mn-ea"/>
              </a:rPr>
              <a:t>중요내용</a:t>
            </a:r>
            <a:r>
              <a:rPr lang="en-US" altLang="ko-KR" sz="1200" dirty="0">
                <a:latin typeface="+mn-ea"/>
              </a:rPr>
              <a:t>(</a:t>
            </a:r>
            <a:r>
              <a:rPr lang="ko-KR" altLang="ko-KR" sz="1200" dirty="0">
                <a:latin typeface="+mn-ea"/>
              </a:rPr>
              <a:t>상표</a:t>
            </a:r>
            <a:r>
              <a:rPr lang="en-US" altLang="ko-KR" sz="1200" dirty="0">
                <a:latin typeface="+mn-ea"/>
              </a:rPr>
              <a:t>, </a:t>
            </a:r>
            <a:r>
              <a:rPr lang="ko-KR" altLang="ko-KR" sz="1200" dirty="0">
                <a:latin typeface="+mn-ea"/>
              </a:rPr>
              <a:t>성적서</a:t>
            </a:r>
            <a:r>
              <a:rPr lang="en-US" altLang="ko-KR" sz="1200" dirty="0">
                <a:latin typeface="+mn-ea"/>
              </a:rPr>
              <a:t>, </a:t>
            </a:r>
            <a:r>
              <a:rPr lang="ko-KR" altLang="ko-KR" sz="1200" dirty="0" err="1">
                <a:latin typeface="+mn-ea"/>
              </a:rPr>
              <a:t>인허가서류</a:t>
            </a:r>
            <a:r>
              <a:rPr lang="en-US" altLang="ko-KR" sz="1200" dirty="0">
                <a:latin typeface="+mn-ea"/>
              </a:rPr>
              <a:t>, </a:t>
            </a:r>
            <a:r>
              <a:rPr lang="ko-KR" altLang="ko-KR" sz="1200" dirty="0">
                <a:latin typeface="+mn-ea"/>
              </a:rPr>
              <a:t>원산지</a:t>
            </a:r>
            <a:r>
              <a:rPr lang="en-US" altLang="ko-KR" sz="1200" dirty="0">
                <a:latin typeface="+mn-ea"/>
              </a:rPr>
              <a:t>, </a:t>
            </a:r>
            <a:r>
              <a:rPr lang="ko-KR" altLang="ko-KR" sz="1200" dirty="0" err="1">
                <a:latin typeface="+mn-ea"/>
              </a:rPr>
              <a:t>제조년월일</a:t>
            </a:r>
            <a:r>
              <a:rPr lang="ko-KR" altLang="ko-KR" sz="1200" dirty="0">
                <a:latin typeface="+mn-ea"/>
              </a:rPr>
              <a:t> 등</a:t>
            </a:r>
            <a:r>
              <a:rPr lang="en-US" altLang="ko-KR" sz="1200" dirty="0">
                <a:latin typeface="+mn-ea"/>
              </a:rPr>
              <a:t>)</a:t>
            </a:r>
            <a:r>
              <a:rPr lang="ko-KR" altLang="ko-KR" sz="1200" dirty="0">
                <a:latin typeface="+mn-ea"/>
              </a:rPr>
              <a:t>에 대하여 갈이</a:t>
            </a:r>
            <a:r>
              <a:rPr lang="en-US" altLang="ko-KR" sz="1200" dirty="0">
                <a:latin typeface="+mn-ea"/>
              </a:rPr>
              <a:t>, </a:t>
            </a:r>
            <a:r>
              <a:rPr lang="ko-KR" altLang="ko-KR" sz="1200" dirty="0">
                <a:latin typeface="+mn-ea"/>
              </a:rPr>
              <a:t>이중</a:t>
            </a:r>
            <a:r>
              <a:rPr lang="en-US" altLang="ko-KR" sz="1200" dirty="0">
                <a:latin typeface="+mn-ea"/>
              </a:rPr>
              <a:t>/</a:t>
            </a:r>
            <a:r>
              <a:rPr lang="ko-KR" altLang="ko-KR" sz="1200" dirty="0">
                <a:latin typeface="+mn-ea"/>
              </a:rPr>
              <a:t>허위</a:t>
            </a:r>
            <a:r>
              <a:rPr lang="en-US" altLang="ko-KR" sz="1200" dirty="0">
                <a:latin typeface="+mn-ea"/>
              </a:rPr>
              <a:t>, </a:t>
            </a:r>
            <a:r>
              <a:rPr lang="ko-KR" altLang="ko-KR" sz="1200" dirty="0">
                <a:latin typeface="+mn-ea"/>
              </a:rPr>
              <a:t>위조가 있는 경우</a:t>
            </a:r>
          </a:p>
          <a:p>
            <a:pPr latinLnBrk="1">
              <a:lnSpc>
                <a:spcPct val="150000"/>
              </a:lnSpc>
            </a:pPr>
            <a:r>
              <a:rPr lang="en-US" altLang="ko-KR" sz="1200" dirty="0">
                <a:latin typeface="+mn-ea"/>
              </a:rPr>
              <a:t>2. </a:t>
            </a:r>
            <a:r>
              <a:rPr lang="ko-KR" altLang="ko-KR" sz="1200" dirty="0">
                <a:latin typeface="+mn-ea"/>
              </a:rPr>
              <a:t>최종 </a:t>
            </a:r>
            <a:r>
              <a:rPr lang="ko-KR" altLang="ko-KR" sz="1200" dirty="0" err="1">
                <a:latin typeface="+mn-ea"/>
              </a:rPr>
              <a:t>판매확정</a:t>
            </a:r>
            <a:r>
              <a:rPr lang="ko-KR" altLang="ko-KR" sz="1200" dirty="0">
                <a:latin typeface="+mn-ea"/>
              </a:rPr>
              <a:t> 상품과 다른 품질</a:t>
            </a:r>
            <a:r>
              <a:rPr lang="en-US" altLang="ko-KR" sz="1200" dirty="0">
                <a:latin typeface="+mn-ea"/>
              </a:rPr>
              <a:t>(</a:t>
            </a:r>
            <a:r>
              <a:rPr lang="ko-KR" altLang="ko-KR" sz="1200" dirty="0">
                <a:latin typeface="+mn-ea"/>
              </a:rPr>
              <a:t>브랜드</a:t>
            </a:r>
            <a:r>
              <a:rPr lang="en-US" altLang="ko-KR" sz="1200" dirty="0">
                <a:latin typeface="+mn-ea"/>
              </a:rPr>
              <a:t>, </a:t>
            </a:r>
            <a:r>
              <a:rPr lang="ko-KR" altLang="ko-KR" sz="1200" dirty="0">
                <a:latin typeface="+mn-ea"/>
              </a:rPr>
              <a:t>원산지</a:t>
            </a:r>
            <a:r>
              <a:rPr lang="en-US" altLang="ko-KR" sz="1200" dirty="0">
                <a:latin typeface="+mn-ea"/>
              </a:rPr>
              <a:t>, </a:t>
            </a:r>
            <a:r>
              <a:rPr lang="ko-KR" altLang="ko-KR" sz="1200" dirty="0" err="1">
                <a:latin typeface="+mn-ea"/>
              </a:rPr>
              <a:t>제조년월</a:t>
            </a:r>
            <a:r>
              <a:rPr lang="en-US" altLang="ko-KR" sz="1200" dirty="0">
                <a:latin typeface="+mn-ea"/>
              </a:rPr>
              <a:t>, </a:t>
            </a:r>
            <a:r>
              <a:rPr lang="ko-KR" altLang="ko-KR" sz="1200" dirty="0">
                <a:latin typeface="+mn-ea"/>
              </a:rPr>
              <a:t>구성</a:t>
            </a:r>
            <a:r>
              <a:rPr lang="en-US" altLang="ko-KR" sz="1200" dirty="0">
                <a:latin typeface="+mn-ea"/>
              </a:rPr>
              <a:t>, </a:t>
            </a:r>
            <a:r>
              <a:rPr lang="ko-KR" altLang="ko-KR" sz="1200" dirty="0">
                <a:latin typeface="+mn-ea"/>
              </a:rPr>
              <a:t>원료 등</a:t>
            </a:r>
            <a:r>
              <a:rPr lang="en-US" altLang="ko-KR" sz="1200" dirty="0">
                <a:latin typeface="+mn-ea"/>
              </a:rPr>
              <a:t>)</a:t>
            </a:r>
            <a:r>
              <a:rPr lang="ko-KR" altLang="ko-KR" sz="1200" dirty="0">
                <a:latin typeface="+mn-ea"/>
              </a:rPr>
              <a:t>의 </a:t>
            </a:r>
            <a:r>
              <a:rPr lang="ko-KR" altLang="ko-KR" sz="1200" dirty="0" smtClean="0">
                <a:latin typeface="+mn-ea"/>
              </a:rPr>
              <a:t>상품이 </a:t>
            </a:r>
            <a:r>
              <a:rPr lang="ko-KR" altLang="ko-KR" sz="1200" dirty="0" err="1">
                <a:latin typeface="+mn-ea"/>
              </a:rPr>
              <a:t>배송·출고대기</a:t>
            </a:r>
            <a:r>
              <a:rPr lang="ko-KR" altLang="ko-KR" sz="1200" dirty="0">
                <a:latin typeface="+mn-ea"/>
              </a:rPr>
              <a:t> 된 경우</a:t>
            </a:r>
          </a:p>
          <a:p>
            <a:pPr latinLnBrk="1">
              <a:lnSpc>
                <a:spcPct val="150000"/>
              </a:lnSpc>
            </a:pPr>
            <a:r>
              <a:rPr lang="en-US" altLang="ko-KR" sz="1200" dirty="0">
                <a:latin typeface="+mn-ea"/>
              </a:rPr>
              <a:t>3. </a:t>
            </a:r>
            <a:r>
              <a:rPr lang="ko-KR" altLang="ko-KR" sz="1200" dirty="0">
                <a:latin typeface="+mn-ea"/>
              </a:rPr>
              <a:t>리콜</a:t>
            </a:r>
            <a:r>
              <a:rPr lang="en-US" altLang="ko-KR" sz="1200" dirty="0">
                <a:latin typeface="+mn-ea"/>
              </a:rPr>
              <a:t>, </a:t>
            </a:r>
            <a:r>
              <a:rPr lang="ko-KR" altLang="ko-KR" sz="1200" dirty="0">
                <a:latin typeface="+mn-ea"/>
              </a:rPr>
              <a:t>업무정지 등 정부기관의 행정처분 명령을 받거나 이를 은폐한 사실이 있는 경우</a:t>
            </a:r>
          </a:p>
          <a:p>
            <a:pPr latinLnBrk="1">
              <a:lnSpc>
                <a:spcPct val="150000"/>
              </a:lnSpc>
            </a:pPr>
            <a:r>
              <a:rPr lang="en-US" altLang="ko-KR" sz="1200" dirty="0">
                <a:latin typeface="+mn-ea"/>
              </a:rPr>
              <a:t>4. </a:t>
            </a:r>
            <a:r>
              <a:rPr lang="ko-KR" altLang="ko-KR" sz="1200" dirty="0">
                <a:latin typeface="+mn-ea"/>
              </a:rPr>
              <a:t>아래 사유에 해당하여 경고</a:t>
            </a:r>
            <a:r>
              <a:rPr lang="en-US" altLang="ko-KR" sz="1200" dirty="0">
                <a:latin typeface="+mn-ea"/>
              </a:rPr>
              <a:t> 2</a:t>
            </a:r>
            <a:r>
              <a:rPr lang="ko-KR" altLang="ko-KR" sz="1200" dirty="0">
                <a:latin typeface="+mn-ea"/>
              </a:rPr>
              <a:t>회 누적된 협력사의</a:t>
            </a:r>
            <a:r>
              <a:rPr lang="en-US" altLang="ko-KR" sz="1200" dirty="0">
                <a:latin typeface="+mn-ea"/>
              </a:rPr>
              <a:t> 3</a:t>
            </a:r>
            <a:r>
              <a:rPr lang="ko-KR" altLang="ko-KR" sz="1200" dirty="0">
                <a:latin typeface="+mn-ea"/>
              </a:rPr>
              <a:t>번째 경고 사유가 발생된 경우</a:t>
            </a:r>
          </a:p>
          <a:p>
            <a:pPr latinLnBrk="1">
              <a:lnSpc>
                <a:spcPct val="150000"/>
              </a:lnSpc>
            </a:pPr>
            <a:r>
              <a:rPr lang="en-US" altLang="ko-KR" sz="1200" dirty="0" smtClean="0">
                <a:latin typeface="+mn-ea"/>
              </a:rPr>
              <a:t>  1</a:t>
            </a:r>
            <a:r>
              <a:rPr lang="en-US" altLang="ko-KR" sz="1200" dirty="0">
                <a:latin typeface="+mn-ea"/>
              </a:rPr>
              <a:t>) </a:t>
            </a:r>
            <a:r>
              <a:rPr lang="ko-KR" altLang="ko-KR" sz="1200" dirty="0">
                <a:latin typeface="+mn-ea"/>
              </a:rPr>
              <a:t>상품과 관련된 중대사고</a:t>
            </a:r>
            <a:r>
              <a:rPr lang="en-US" altLang="ko-KR" sz="1200" dirty="0">
                <a:latin typeface="+mn-ea"/>
              </a:rPr>
              <a:t>(</a:t>
            </a:r>
            <a:r>
              <a:rPr lang="ko-KR" altLang="ko-KR" sz="1200" dirty="0">
                <a:latin typeface="+mn-ea"/>
              </a:rPr>
              <a:t>사망</a:t>
            </a:r>
            <a:r>
              <a:rPr lang="en-US" altLang="ko-KR" sz="1200" dirty="0">
                <a:latin typeface="+mn-ea"/>
              </a:rPr>
              <a:t>, </a:t>
            </a:r>
            <a:r>
              <a:rPr lang="ko-KR" altLang="ko-KR" sz="1200" dirty="0">
                <a:latin typeface="+mn-ea"/>
              </a:rPr>
              <a:t>화재 등</a:t>
            </a:r>
            <a:r>
              <a:rPr lang="en-US" altLang="ko-KR" sz="1200" dirty="0">
                <a:latin typeface="+mn-ea"/>
              </a:rPr>
              <a:t>) </a:t>
            </a:r>
            <a:r>
              <a:rPr lang="ko-KR" altLang="ko-KR" sz="1200" dirty="0">
                <a:latin typeface="+mn-ea"/>
              </a:rPr>
              <a:t>발생</a:t>
            </a:r>
            <a:r>
              <a:rPr lang="en-US" altLang="ko-KR" sz="1200" dirty="0">
                <a:latin typeface="+mn-ea"/>
              </a:rPr>
              <a:t/>
            </a:r>
            <a:br>
              <a:rPr lang="en-US" altLang="ko-KR" sz="1200" dirty="0">
                <a:latin typeface="+mn-ea"/>
              </a:rPr>
            </a:br>
            <a:r>
              <a:rPr lang="en-US" altLang="ko-KR" sz="1200" dirty="0">
                <a:latin typeface="+mn-ea"/>
              </a:rPr>
              <a:t>  2) </a:t>
            </a:r>
            <a:r>
              <a:rPr lang="ko-KR" altLang="ko-KR" sz="1200" dirty="0">
                <a:latin typeface="+mn-ea"/>
              </a:rPr>
              <a:t>사후관리 미흡으로 인해 다량의 </a:t>
            </a:r>
            <a:r>
              <a:rPr lang="ko-KR" altLang="ko-KR" sz="1200" dirty="0" err="1">
                <a:latin typeface="+mn-ea"/>
              </a:rPr>
              <a:t>강성클레임</a:t>
            </a:r>
            <a:r>
              <a:rPr lang="en-US" altLang="ko-KR" sz="1200" dirty="0">
                <a:latin typeface="+mn-ea"/>
              </a:rPr>
              <a:t>(</a:t>
            </a:r>
            <a:r>
              <a:rPr lang="ko-KR" altLang="ko-KR" sz="1200" dirty="0" err="1">
                <a:latin typeface="+mn-ea"/>
              </a:rPr>
              <a:t>대외기관</a:t>
            </a:r>
            <a:r>
              <a:rPr lang="ko-KR" altLang="ko-KR" sz="1200" dirty="0">
                <a:latin typeface="+mn-ea"/>
              </a:rPr>
              <a:t> 접수 등</a:t>
            </a:r>
            <a:r>
              <a:rPr lang="en-US" altLang="ko-KR" sz="1200" dirty="0">
                <a:latin typeface="+mn-ea"/>
              </a:rPr>
              <a:t>) </a:t>
            </a:r>
            <a:r>
              <a:rPr lang="ko-KR" altLang="ko-KR" sz="1200" dirty="0">
                <a:latin typeface="+mn-ea"/>
              </a:rPr>
              <a:t>발생</a:t>
            </a:r>
            <a:r>
              <a:rPr lang="en-US" altLang="ko-KR" sz="1200" dirty="0">
                <a:latin typeface="+mn-ea"/>
              </a:rPr>
              <a:t/>
            </a:r>
            <a:br>
              <a:rPr lang="en-US" altLang="ko-KR" sz="1200" dirty="0">
                <a:latin typeface="+mn-ea"/>
              </a:rPr>
            </a:br>
            <a:r>
              <a:rPr lang="en-US" altLang="ko-KR" sz="1200" dirty="0">
                <a:latin typeface="+mn-ea"/>
              </a:rPr>
              <a:t>  3) </a:t>
            </a:r>
            <a:r>
              <a:rPr lang="ko-KR" altLang="ko-KR" sz="1200" dirty="0">
                <a:latin typeface="+mn-ea"/>
              </a:rPr>
              <a:t>상품불량으로 인한 정부기관의 </a:t>
            </a:r>
            <a:r>
              <a:rPr lang="ko-KR" altLang="ko-KR" sz="1200" dirty="0" err="1">
                <a:latin typeface="+mn-ea"/>
              </a:rPr>
              <a:t>강제리콜</a:t>
            </a:r>
            <a:r>
              <a:rPr lang="ko-KR" altLang="ko-KR" sz="1200" dirty="0">
                <a:latin typeface="+mn-ea"/>
              </a:rPr>
              <a:t> 명령 발생</a:t>
            </a:r>
            <a:r>
              <a:rPr lang="en-US" altLang="ko-KR" sz="1200" dirty="0">
                <a:latin typeface="+mn-ea"/>
              </a:rPr>
              <a:t/>
            </a:r>
            <a:br>
              <a:rPr lang="en-US" altLang="ko-KR" sz="1200" dirty="0">
                <a:latin typeface="+mn-ea"/>
              </a:rPr>
            </a:br>
            <a:r>
              <a:rPr lang="en-US" altLang="ko-KR" sz="1200" dirty="0">
                <a:latin typeface="+mn-ea"/>
              </a:rPr>
              <a:t>  4) </a:t>
            </a:r>
            <a:r>
              <a:rPr lang="ko-KR" altLang="ko-KR" sz="1200" dirty="0">
                <a:latin typeface="+mn-ea"/>
              </a:rPr>
              <a:t>법적 자격요건</a:t>
            </a:r>
            <a:r>
              <a:rPr lang="en-US" altLang="ko-KR" sz="1200" dirty="0">
                <a:latin typeface="+mn-ea"/>
              </a:rPr>
              <a:t>(</a:t>
            </a:r>
            <a:r>
              <a:rPr lang="ko-KR" altLang="ko-KR" sz="1200" dirty="0">
                <a:latin typeface="+mn-ea"/>
              </a:rPr>
              <a:t>지식재산권 등</a:t>
            </a:r>
            <a:r>
              <a:rPr lang="en-US" altLang="ko-KR" sz="1200" dirty="0">
                <a:latin typeface="+mn-ea"/>
              </a:rPr>
              <a:t>)</a:t>
            </a:r>
            <a:r>
              <a:rPr lang="ko-KR" altLang="ko-KR" sz="1200" dirty="0">
                <a:latin typeface="+mn-ea"/>
              </a:rPr>
              <a:t>을 준수하지 않고 제품을 </a:t>
            </a:r>
            <a:r>
              <a:rPr lang="ko-KR" altLang="ko-KR" sz="1200" dirty="0" err="1">
                <a:latin typeface="+mn-ea"/>
              </a:rPr>
              <a:t>생산·위탁·판매</a:t>
            </a:r>
            <a:r>
              <a:rPr lang="en-US" altLang="ko-KR" sz="1200" dirty="0">
                <a:latin typeface="+mn-ea"/>
              </a:rPr>
              <a:t/>
            </a:r>
            <a:br>
              <a:rPr lang="en-US" altLang="ko-KR" sz="1200" dirty="0">
                <a:latin typeface="+mn-ea"/>
              </a:rPr>
            </a:br>
            <a:r>
              <a:rPr lang="en-US" altLang="ko-KR" sz="1200" dirty="0">
                <a:latin typeface="+mn-ea"/>
              </a:rPr>
              <a:t>  5) </a:t>
            </a:r>
            <a:r>
              <a:rPr lang="ko-KR" altLang="ko-KR" sz="1200" dirty="0">
                <a:latin typeface="+mn-ea"/>
              </a:rPr>
              <a:t>법적 품질 부적합이 </a:t>
            </a:r>
            <a:r>
              <a:rPr lang="ko-KR" altLang="ko-KR" sz="1200" dirty="0" err="1">
                <a:latin typeface="+mn-ea"/>
              </a:rPr>
              <a:t>동일상품군</a:t>
            </a:r>
            <a:r>
              <a:rPr lang="ko-KR" altLang="ko-KR" sz="1200" dirty="0">
                <a:latin typeface="+mn-ea"/>
              </a:rPr>
              <a:t> 기준 년</a:t>
            </a:r>
            <a:r>
              <a:rPr lang="en-US" altLang="ko-KR" sz="1200" dirty="0">
                <a:latin typeface="+mn-ea"/>
              </a:rPr>
              <a:t> 3</a:t>
            </a:r>
            <a:r>
              <a:rPr lang="ko-KR" altLang="ko-KR" sz="1200" dirty="0">
                <a:latin typeface="+mn-ea"/>
              </a:rPr>
              <a:t>회 발생</a:t>
            </a:r>
          </a:p>
          <a:p>
            <a:pPr latinLnBrk="1">
              <a:lnSpc>
                <a:spcPct val="150000"/>
              </a:lnSpc>
            </a:pPr>
            <a:r>
              <a:rPr lang="en-US" altLang="ko-KR" sz="1200" dirty="0">
                <a:latin typeface="+mn-ea"/>
              </a:rPr>
              <a:t>5. </a:t>
            </a:r>
            <a:r>
              <a:rPr lang="ko-KR" altLang="ko-KR" sz="1200" dirty="0" err="1">
                <a:latin typeface="+mn-ea"/>
              </a:rPr>
              <a:t>협력사가</a:t>
            </a:r>
            <a:r>
              <a:rPr lang="en-US" altLang="ko-KR" sz="1200" dirty="0">
                <a:latin typeface="+mn-ea"/>
              </a:rPr>
              <a:t> 2</a:t>
            </a:r>
            <a:r>
              <a:rPr lang="ko-KR" altLang="ko-KR" sz="1200" dirty="0">
                <a:latin typeface="+mn-ea"/>
              </a:rPr>
              <a:t>차 </a:t>
            </a:r>
            <a:r>
              <a:rPr lang="ko-KR" altLang="ko-KR" sz="1200" dirty="0" err="1">
                <a:latin typeface="+mn-ea"/>
              </a:rPr>
              <a:t>협력사에</a:t>
            </a:r>
            <a:r>
              <a:rPr lang="ko-KR" altLang="ko-KR" sz="1200" dirty="0">
                <a:latin typeface="+mn-ea"/>
              </a:rPr>
              <a:t> 대하여 불공정 거래행위를</a:t>
            </a:r>
            <a:r>
              <a:rPr lang="en-US" altLang="ko-KR" sz="1200" dirty="0">
                <a:latin typeface="+mn-ea"/>
              </a:rPr>
              <a:t> 3</a:t>
            </a:r>
            <a:r>
              <a:rPr lang="ko-KR" altLang="ko-KR" sz="1200" dirty="0">
                <a:latin typeface="+mn-ea"/>
              </a:rPr>
              <a:t>회 이상 한 것으로 </a:t>
            </a:r>
            <a:endParaRPr lang="en-US" altLang="ko-KR" sz="1200" dirty="0" smtClean="0">
              <a:latin typeface="+mn-ea"/>
            </a:endParaRPr>
          </a:p>
          <a:p>
            <a:pPr latinLnBrk="1">
              <a:lnSpc>
                <a:spcPct val="150000"/>
              </a:lnSpc>
            </a:pPr>
            <a:r>
              <a:rPr lang="ko-KR" altLang="ko-KR" sz="1200" dirty="0" smtClean="0">
                <a:latin typeface="+mn-ea"/>
              </a:rPr>
              <a:t>판명된 </a:t>
            </a:r>
            <a:r>
              <a:rPr lang="ko-KR" altLang="ko-KR" sz="1200" dirty="0">
                <a:latin typeface="+mn-ea"/>
              </a:rPr>
              <a:t>경우</a:t>
            </a:r>
          </a:p>
          <a:p>
            <a:endParaRPr lang="ko-KR" altLang="en-US" sz="1300" dirty="0"/>
          </a:p>
        </p:txBody>
      </p:sp>
      <p:sp>
        <p:nvSpPr>
          <p:cNvPr id="7" name="TextBox 6"/>
          <p:cNvSpPr txBox="1"/>
          <p:nvPr/>
        </p:nvSpPr>
        <p:spPr>
          <a:xfrm>
            <a:off x="357537" y="587380"/>
            <a:ext cx="478116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smtClean="0">
                <a:solidFill>
                  <a:srgbClr val="000000"/>
                </a:solidFill>
              </a:rPr>
              <a:t>[</a:t>
            </a:r>
            <a:r>
              <a:rPr lang="ko-KR" altLang="en-US" sz="1500" smtClean="0">
                <a:solidFill>
                  <a:srgbClr val="000000"/>
                </a:solidFill>
              </a:rPr>
              <a:t>별첨</a:t>
            </a:r>
            <a:r>
              <a:rPr lang="en-US" altLang="ko-KR" sz="1500" smtClean="0">
                <a:solidFill>
                  <a:srgbClr val="000000"/>
                </a:solidFill>
              </a:rPr>
              <a:t>4] </a:t>
            </a:r>
            <a:r>
              <a:rPr lang="ko-KR" altLang="en-US" sz="1500" smtClean="0">
                <a:solidFill>
                  <a:srgbClr val="000000"/>
                </a:solidFill>
              </a:rPr>
              <a:t>계약갱신거절 기준</a:t>
            </a:r>
            <a:endParaRPr lang="ko-KR" altLang="ko-KR" sz="1500" dirty="0"/>
          </a:p>
        </p:txBody>
      </p:sp>
      <p:sp>
        <p:nvSpPr>
          <p:cNvPr id="8" name="TextBox 7"/>
          <p:cNvSpPr txBox="1"/>
          <p:nvPr/>
        </p:nvSpPr>
        <p:spPr>
          <a:xfrm>
            <a:off x="425450" y="10064750"/>
            <a:ext cx="6693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smtClean="0"/>
              <a:t>- 11 -</a:t>
            </a:r>
            <a:endParaRPr lang="ko-KR" altLang="en-US" sz="1200"/>
          </a:p>
        </p:txBody>
      </p:sp>
      <p:cxnSp>
        <p:nvCxnSpPr>
          <p:cNvPr id="3" name="직선 연결선 2"/>
          <p:cNvCxnSpPr/>
          <p:nvPr/>
        </p:nvCxnSpPr>
        <p:spPr>
          <a:xfrm>
            <a:off x="364109" y="10323068"/>
            <a:ext cx="68328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2767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360934" y="359283"/>
            <a:ext cx="3175" cy="996378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196963" y="359283"/>
            <a:ext cx="3175" cy="996378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60934" y="359283"/>
            <a:ext cx="6836028" cy="317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78281" y="616331"/>
            <a:ext cx="21884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NS홈쇼핑 상품선정 기준 및 절차 ¶</a:t>
            </a:r>
            <a:endParaRPr lang="ko-KR" altLang="ko-KR" sz="10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8281" y="730504"/>
            <a:ext cx="58773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---------------------------------------------------------------------------</a:t>
            </a:r>
            <a:endParaRPr lang="ko-KR" altLang="ko-KR" sz="900" dirty="0"/>
          </a:p>
        </p:txBody>
      </p:sp>
      <p:sp>
        <p:nvSpPr>
          <p:cNvPr id="8" name="TextBox 7"/>
          <p:cNvSpPr txBox="1"/>
          <p:nvPr/>
        </p:nvSpPr>
        <p:spPr>
          <a:xfrm>
            <a:off x="3132074" y="1222573"/>
            <a:ext cx="114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rgbClr val="000000"/>
                </a:solidFill>
              </a:rPr>
              <a:t>제1장 (총칙)</a:t>
            </a:r>
            <a:endParaRPr lang="ko-KR" altLang="ko-KR" sz="1400" b="1" dirty="0"/>
          </a:p>
        </p:txBody>
      </p:sp>
      <p:cxnSp>
        <p:nvCxnSpPr>
          <p:cNvPr id="5" name="Straight Connector 15"/>
          <p:cNvCxnSpPr/>
          <p:nvPr/>
        </p:nvCxnSpPr>
        <p:spPr>
          <a:xfrm>
            <a:off x="360934" y="10323068"/>
            <a:ext cx="6836028" cy="317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5450" y="1736656"/>
            <a:ext cx="6693187" cy="712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rgbClr val="000000"/>
                </a:solidFill>
              </a:rPr>
              <a:t>제1조 (</a:t>
            </a:r>
            <a:r>
              <a:rPr lang="en-US" altLang="ko-KR" sz="1200" b="1" dirty="0" err="1">
                <a:solidFill>
                  <a:srgbClr val="000000"/>
                </a:solidFill>
              </a:rPr>
              <a:t>목적</a:t>
            </a:r>
            <a:r>
              <a:rPr lang="en-US" altLang="ko-KR" sz="1200" b="1" dirty="0">
                <a:solidFill>
                  <a:srgbClr val="000000"/>
                </a:solidFill>
              </a:rPr>
              <a:t>) </a:t>
            </a:r>
            <a:endParaRPr lang="en-US" altLang="ko-KR" sz="1200" b="1" dirty="0" smtClean="0">
              <a:solidFill>
                <a:srgbClr val="000000"/>
              </a:solidFill>
            </a:endParaRPr>
          </a:p>
          <a:p>
            <a:endParaRPr lang="en-US" altLang="ko-KR" sz="1100" dirty="0" smtClean="0">
              <a:solidFill>
                <a:srgbClr val="000000"/>
              </a:solidFill>
            </a:endParaRPr>
          </a:p>
          <a:p>
            <a:r>
              <a:rPr lang="en-US" altLang="ko-KR" sz="1100" dirty="0" smtClean="0">
                <a:solidFill>
                  <a:srgbClr val="000000"/>
                </a:solidFill>
              </a:rPr>
              <a:t>이 </a:t>
            </a:r>
            <a:r>
              <a:rPr lang="en-US" altLang="ko-KR" sz="1100" dirty="0" err="1">
                <a:solidFill>
                  <a:srgbClr val="000000"/>
                </a:solidFill>
              </a:rPr>
              <a:t>기준은</a:t>
            </a:r>
            <a:r>
              <a:rPr lang="en-US" altLang="ko-KR" sz="1100" dirty="0">
                <a:solidFill>
                  <a:srgbClr val="000000"/>
                </a:solidFill>
              </a:rPr>
              <a:t> (주)</a:t>
            </a:r>
            <a:r>
              <a:rPr lang="en-US" altLang="ko-KR" sz="1100" dirty="0" err="1">
                <a:solidFill>
                  <a:srgbClr val="000000"/>
                </a:solidFill>
              </a:rPr>
              <a:t>NS홈쇼핑의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TV홈쇼핑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방송을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위한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 smtClean="0">
                <a:solidFill>
                  <a:srgbClr val="000000"/>
                </a:solidFill>
              </a:rPr>
              <a:t>상품</a:t>
            </a:r>
            <a:r>
              <a:rPr lang="en-US" altLang="ko-KR" sz="1100" dirty="0" smtClean="0">
                <a:solidFill>
                  <a:srgbClr val="000000"/>
                </a:solidFill>
              </a:rPr>
              <a:t> </a:t>
            </a:r>
            <a:r>
              <a:rPr lang="en-US" altLang="ko-KR" sz="1100" dirty="0">
                <a:solidFill>
                  <a:srgbClr val="000000"/>
                </a:solidFill>
              </a:rPr>
              <a:t>및 </a:t>
            </a:r>
            <a:r>
              <a:rPr lang="ko-KR" altLang="en-US" sz="1100" dirty="0" err="1">
                <a:solidFill>
                  <a:srgbClr val="000000"/>
                </a:solidFill>
              </a:rPr>
              <a:t>협력사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선정</a:t>
            </a:r>
            <a:r>
              <a:rPr lang="en-US" altLang="ko-KR" sz="1100" dirty="0">
                <a:solidFill>
                  <a:srgbClr val="000000"/>
                </a:solidFill>
              </a:rPr>
              <a:t> 시, </a:t>
            </a:r>
            <a:r>
              <a:rPr lang="en-US" altLang="ko-KR" sz="1100" dirty="0" err="1">
                <a:solidFill>
                  <a:srgbClr val="000000"/>
                </a:solidFill>
              </a:rPr>
              <a:t>투명한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기준을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바탕으로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객관성을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확보하고</a:t>
            </a:r>
            <a:r>
              <a:rPr lang="en-US" altLang="ko-KR" sz="1100" dirty="0">
                <a:solidFill>
                  <a:srgbClr val="000000"/>
                </a:solidFill>
              </a:rPr>
              <a:t>, </a:t>
            </a:r>
            <a:r>
              <a:rPr lang="en-US" altLang="ko-KR" sz="1100" dirty="0" err="1" smtClean="0">
                <a:solidFill>
                  <a:srgbClr val="000000"/>
                </a:solidFill>
              </a:rPr>
              <a:t>불공정한</a:t>
            </a:r>
            <a:r>
              <a:rPr lang="en-US" altLang="ko-KR" sz="1100" dirty="0" smtClean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거래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방지를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통해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사업자</a:t>
            </a:r>
            <a:r>
              <a:rPr lang="en-US" altLang="ko-KR" sz="1100" dirty="0">
                <a:solidFill>
                  <a:srgbClr val="000000"/>
                </a:solidFill>
              </a:rPr>
              <a:t> 간 </a:t>
            </a:r>
            <a:r>
              <a:rPr lang="en-US" altLang="ko-KR" sz="1100" dirty="0" err="1">
                <a:solidFill>
                  <a:srgbClr val="000000"/>
                </a:solidFill>
              </a:rPr>
              <a:t>공정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경쟁을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유도하며</a:t>
            </a:r>
            <a:r>
              <a:rPr lang="en-US" altLang="ko-KR" sz="1100" dirty="0">
                <a:solidFill>
                  <a:srgbClr val="000000"/>
                </a:solidFill>
              </a:rPr>
              <a:t>, </a:t>
            </a:r>
            <a:r>
              <a:rPr lang="en-US" altLang="ko-KR" sz="1100" dirty="0" err="1" smtClean="0">
                <a:solidFill>
                  <a:srgbClr val="000000"/>
                </a:solidFill>
              </a:rPr>
              <a:t>중소기업과</a:t>
            </a:r>
            <a:r>
              <a:rPr lang="en-US" altLang="ko-KR" sz="1100" dirty="0" smtClean="0">
                <a:solidFill>
                  <a:srgbClr val="000000"/>
                </a:solidFill>
              </a:rPr>
              <a:t> </a:t>
            </a:r>
            <a:r>
              <a:rPr lang="ko-KR" altLang="en-US" sz="1100" dirty="0" smtClean="0">
                <a:solidFill>
                  <a:srgbClr val="000000"/>
                </a:solidFill>
              </a:rPr>
              <a:t>소비자</a:t>
            </a:r>
            <a:r>
              <a:rPr lang="en-US" altLang="ko-KR" sz="1100" dirty="0" smtClean="0">
                <a:solidFill>
                  <a:srgbClr val="000000"/>
                </a:solidFill>
              </a:rPr>
              <a:t>를 </a:t>
            </a:r>
            <a:r>
              <a:rPr lang="en-US" altLang="ko-KR" sz="1100" dirty="0" err="1" smtClean="0">
                <a:solidFill>
                  <a:srgbClr val="000000"/>
                </a:solidFill>
              </a:rPr>
              <a:t>보</a:t>
            </a:r>
            <a:r>
              <a:rPr lang="en-US" altLang="ko-KR" sz="1100" dirty="0" err="1">
                <a:solidFill>
                  <a:srgbClr val="000000"/>
                </a:solidFill>
              </a:rPr>
              <a:t>호하여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궁극적으로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방송으로서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가져야</a:t>
            </a:r>
            <a:r>
              <a:rPr lang="en-US" altLang="ko-KR" sz="1100" dirty="0">
                <a:solidFill>
                  <a:srgbClr val="000000"/>
                </a:solidFill>
              </a:rPr>
              <a:t> 할 </a:t>
            </a:r>
            <a:r>
              <a:rPr lang="en-US" altLang="ko-KR" sz="1100" dirty="0" err="1">
                <a:solidFill>
                  <a:srgbClr val="000000"/>
                </a:solidFill>
              </a:rPr>
              <a:t>공익성</a:t>
            </a:r>
            <a:r>
              <a:rPr lang="en-US" altLang="ko-KR" sz="1100" dirty="0">
                <a:solidFill>
                  <a:srgbClr val="000000"/>
                </a:solidFill>
              </a:rPr>
              <a:t> 및 </a:t>
            </a:r>
            <a:r>
              <a:rPr lang="en-US" altLang="ko-KR" sz="1100" dirty="0" err="1">
                <a:solidFill>
                  <a:srgbClr val="000000"/>
                </a:solidFill>
              </a:rPr>
              <a:t>공적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책임을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 smtClean="0">
                <a:solidFill>
                  <a:srgbClr val="000000"/>
                </a:solidFill>
              </a:rPr>
              <a:t>다하고자</a:t>
            </a:r>
            <a:r>
              <a:rPr lang="en-US" altLang="ko-KR" sz="1100" dirty="0" smtClean="0">
                <a:solidFill>
                  <a:srgbClr val="000000"/>
                </a:solidFill>
              </a:rPr>
              <a:t> </a:t>
            </a:r>
            <a:r>
              <a:rPr lang="en-US" altLang="ko-KR" sz="1100" dirty="0" err="1" smtClean="0">
                <a:solidFill>
                  <a:srgbClr val="000000"/>
                </a:solidFill>
              </a:rPr>
              <a:t>함을</a:t>
            </a:r>
            <a:r>
              <a:rPr lang="en-US" altLang="ko-KR" sz="1100" dirty="0" smtClean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목적으로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한다</a:t>
            </a:r>
            <a:r>
              <a:rPr lang="en-US" altLang="ko-KR" sz="1100" dirty="0">
                <a:solidFill>
                  <a:srgbClr val="000000"/>
                </a:solidFill>
              </a:rPr>
              <a:t>.</a:t>
            </a:r>
            <a:endParaRPr lang="ko-KR" altLang="ko-KR" sz="1100" dirty="0"/>
          </a:p>
          <a:p>
            <a:endParaRPr lang="en-US" altLang="ko-KR" sz="1100" dirty="0" smtClean="0"/>
          </a:p>
          <a:p>
            <a:endParaRPr lang="ko-KR" altLang="ko-KR" sz="1100" dirty="0"/>
          </a:p>
          <a:p>
            <a:r>
              <a:rPr lang="en-US" altLang="ko-KR" sz="1200" b="1" dirty="0">
                <a:solidFill>
                  <a:srgbClr val="000000"/>
                </a:solidFill>
              </a:rPr>
              <a:t>제2조 (</a:t>
            </a:r>
            <a:r>
              <a:rPr lang="en-US" altLang="ko-KR" sz="1200" b="1" dirty="0" err="1">
                <a:solidFill>
                  <a:srgbClr val="000000"/>
                </a:solidFill>
              </a:rPr>
              <a:t>기본</a:t>
            </a:r>
            <a:r>
              <a:rPr lang="en-US" altLang="ko-KR" sz="1200" b="1" dirty="0">
                <a:solidFill>
                  <a:srgbClr val="000000"/>
                </a:solidFill>
              </a:rPr>
              <a:t> </a:t>
            </a:r>
            <a:r>
              <a:rPr lang="en-US" altLang="ko-KR" sz="1200" b="1" dirty="0" err="1">
                <a:solidFill>
                  <a:srgbClr val="000000"/>
                </a:solidFill>
              </a:rPr>
              <a:t>원칙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altLang="ko-KR" sz="11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altLang="ko-KR" sz="1100" dirty="0" smtClean="0">
                <a:solidFill>
                  <a:srgbClr val="000000"/>
                </a:solidFill>
              </a:rPr>
              <a:t>① </a:t>
            </a:r>
            <a:r>
              <a:rPr lang="en-US" altLang="ko-KR" sz="1100" dirty="0">
                <a:solidFill>
                  <a:srgbClr val="000000"/>
                </a:solidFill>
              </a:rPr>
              <a:t>이 </a:t>
            </a:r>
            <a:r>
              <a:rPr lang="en-US" altLang="ko-KR" sz="1100" dirty="0" err="1">
                <a:solidFill>
                  <a:srgbClr val="000000"/>
                </a:solidFill>
              </a:rPr>
              <a:t>기준은</a:t>
            </a:r>
            <a:r>
              <a:rPr lang="en-US" altLang="ko-KR" sz="1100" dirty="0">
                <a:solidFill>
                  <a:srgbClr val="000000"/>
                </a:solidFill>
              </a:rPr>
              <a:t> (주)NS</a:t>
            </a:r>
            <a:r>
              <a:rPr lang="ko-KR" altLang="en-US" sz="1100" dirty="0">
                <a:solidFill>
                  <a:srgbClr val="000000"/>
                </a:solidFill>
              </a:rPr>
              <a:t>홈</a:t>
            </a:r>
            <a:r>
              <a:rPr lang="en-US" altLang="ko-KR" sz="1100" dirty="0" err="1">
                <a:solidFill>
                  <a:srgbClr val="000000"/>
                </a:solidFill>
              </a:rPr>
              <a:t>쇼핑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웹사이트의</a:t>
            </a:r>
            <a:r>
              <a:rPr lang="en-US" altLang="ko-KR" sz="1100" dirty="0">
                <a:solidFill>
                  <a:srgbClr val="000000"/>
                </a:solidFill>
              </a:rPr>
              <a:t> “</a:t>
            </a:r>
            <a:r>
              <a:rPr lang="en-US" altLang="ko-KR" sz="1100" dirty="0" err="1">
                <a:solidFill>
                  <a:srgbClr val="000000"/>
                </a:solidFill>
              </a:rPr>
              <a:t>상품입</a:t>
            </a:r>
            <a:r>
              <a:rPr lang="ko-KR" altLang="en-US" sz="1100" dirty="0">
                <a:solidFill>
                  <a:srgbClr val="000000"/>
                </a:solidFill>
              </a:rPr>
              <a:t>점</a:t>
            </a:r>
            <a:r>
              <a:rPr lang="en-US" altLang="ko-KR" sz="1100" dirty="0" smtClean="0">
                <a:solidFill>
                  <a:srgbClr val="000000"/>
                </a:solidFill>
              </a:rPr>
              <a:t>”</a:t>
            </a:r>
            <a:r>
              <a:rPr lang="ko-KR" altLang="en-US" sz="1100" dirty="0" smtClean="0">
                <a:solidFill>
                  <a:srgbClr val="000000"/>
                </a:solidFill>
              </a:rPr>
              <a:t>사이트</a:t>
            </a:r>
            <a:r>
              <a:rPr lang="en-US" altLang="ko-KR" sz="1100" dirty="0">
                <a:solidFill>
                  <a:srgbClr val="000000"/>
                </a:solidFill>
              </a:rPr>
              <a:t>을 </a:t>
            </a:r>
            <a:r>
              <a:rPr lang="en-US" altLang="ko-KR" sz="1100" dirty="0" err="1">
                <a:solidFill>
                  <a:srgbClr val="000000"/>
                </a:solidFill>
              </a:rPr>
              <a:t>통해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공지하고</a:t>
            </a:r>
            <a:r>
              <a:rPr lang="en-US" altLang="ko-KR" sz="1100" dirty="0">
                <a:solidFill>
                  <a:srgbClr val="000000"/>
                </a:solidFill>
              </a:rPr>
              <a:t>, (주)</a:t>
            </a:r>
            <a:r>
              <a:rPr lang="en-US" altLang="ko-KR" sz="1100" dirty="0" err="1">
                <a:solidFill>
                  <a:srgbClr val="000000"/>
                </a:solidFill>
              </a:rPr>
              <a:t>NS</a:t>
            </a:r>
            <a:r>
              <a:rPr lang="en-US" altLang="ko-KR" sz="1100" dirty="0" err="1" smtClean="0">
                <a:solidFill>
                  <a:srgbClr val="000000"/>
                </a:solidFill>
              </a:rPr>
              <a:t>홈쇼핑의</a:t>
            </a:r>
            <a:r>
              <a:rPr lang="en-US" altLang="ko-KR" sz="1100" dirty="0" smtClean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TV</a:t>
            </a:r>
            <a:r>
              <a:rPr lang="en-US" altLang="ko-KR" sz="1100" dirty="0" err="1" smtClean="0">
                <a:solidFill>
                  <a:srgbClr val="000000"/>
                </a:solidFill>
              </a:rPr>
              <a:t>홈쇼핑</a:t>
            </a:r>
            <a:r>
              <a:rPr lang="en-US" altLang="ko-KR" sz="1100" dirty="0" smtClean="0">
                <a:solidFill>
                  <a:srgbClr val="000000"/>
                </a:solidFill>
              </a:rPr>
              <a:t> </a:t>
            </a:r>
            <a:r>
              <a:rPr lang="ko-KR" altLang="en-US" sz="1100" dirty="0" smtClean="0">
                <a:solidFill>
                  <a:srgbClr val="000000"/>
                </a:solidFill>
              </a:rPr>
              <a:t>방송</a:t>
            </a:r>
            <a:endParaRPr lang="en-US" altLang="ko-KR" sz="1100" dirty="0" smtClean="0">
              <a:solidFill>
                <a:srgbClr val="000000"/>
              </a:solidFill>
            </a:endParaRPr>
          </a:p>
          <a:p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smtClean="0">
                <a:solidFill>
                  <a:srgbClr val="000000"/>
                </a:solidFill>
              </a:rPr>
              <a:t>    을 </a:t>
            </a:r>
            <a:r>
              <a:rPr lang="en-US" altLang="ko-KR" sz="1100" dirty="0" err="1" smtClean="0">
                <a:solidFill>
                  <a:srgbClr val="000000"/>
                </a:solidFill>
              </a:rPr>
              <a:t>위한</a:t>
            </a:r>
            <a:r>
              <a:rPr lang="en-US" altLang="ko-KR" sz="1100" dirty="0" smtClean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개별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입점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상담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시에도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공개함을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원칙으로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한다</a:t>
            </a:r>
            <a:r>
              <a:rPr lang="en-US" altLang="ko-KR" sz="1100" dirty="0">
                <a:solidFill>
                  <a:srgbClr val="000000"/>
                </a:solidFill>
              </a:rPr>
              <a:t>.</a:t>
            </a:r>
            <a:endParaRPr lang="ko-KR" altLang="ko-KR" sz="1100" dirty="0"/>
          </a:p>
          <a:p>
            <a:endParaRPr lang="ko-KR" altLang="ko-KR" sz="1100" dirty="0"/>
          </a:p>
          <a:p>
            <a:r>
              <a:rPr lang="en-US" altLang="ko-KR" sz="1100" dirty="0">
                <a:solidFill>
                  <a:srgbClr val="000000"/>
                </a:solidFill>
              </a:rPr>
              <a:t>② (주)</a:t>
            </a:r>
            <a:r>
              <a:rPr lang="en-US" altLang="ko-KR" sz="1100" dirty="0" err="1">
                <a:solidFill>
                  <a:srgbClr val="000000"/>
                </a:solidFill>
              </a:rPr>
              <a:t>NS홈쇼핑은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매월</a:t>
            </a:r>
            <a:r>
              <a:rPr lang="en-US" altLang="ko-KR" sz="1100" dirty="0">
                <a:solidFill>
                  <a:srgbClr val="000000"/>
                </a:solidFill>
              </a:rPr>
              <a:t> 1회 </a:t>
            </a:r>
            <a:r>
              <a:rPr lang="en-US" altLang="ko-KR" sz="1100" dirty="0" err="1">
                <a:solidFill>
                  <a:srgbClr val="000000"/>
                </a:solidFill>
              </a:rPr>
              <a:t>신규</a:t>
            </a:r>
            <a:r>
              <a:rPr lang="en-US" altLang="ko-KR" sz="1100" dirty="0">
                <a:solidFill>
                  <a:srgbClr val="000000"/>
                </a:solidFill>
              </a:rPr>
              <a:t> 및 </a:t>
            </a:r>
            <a:r>
              <a:rPr lang="en-US" altLang="ko-KR" sz="1100" dirty="0" err="1">
                <a:solidFill>
                  <a:srgbClr val="000000"/>
                </a:solidFill>
              </a:rPr>
              <a:t>기존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협력사교육</a:t>
            </a:r>
            <a:r>
              <a:rPr lang="en-US" altLang="ko-KR" sz="1100" dirty="0">
                <a:solidFill>
                  <a:srgbClr val="000000"/>
                </a:solidFill>
              </a:rPr>
              <a:t>(</a:t>
            </a:r>
            <a:r>
              <a:rPr lang="en-US" altLang="ko-KR" sz="1100" dirty="0" err="1">
                <a:solidFill>
                  <a:srgbClr val="000000"/>
                </a:solidFill>
              </a:rPr>
              <a:t>SCM팀</a:t>
            </a:r>
            <a:r>
              <a:rPr lang="en-US" altLang="ko-KR" sz="1100" dirty="0">
                <a:solidFill>
                  <a:srgbClr val="000000"/>
                </a:solidFill>
              </a:rPr>
              <a:t> 주</a:t>
            </a:r>
            <a:r>
              <a:rPr lang="ko-KR" altLang="en-US" sz="1100" dirty="0">
                <a:solidFill>
                  <a:srgbClr val="000000"/>
                </a:solidFill>
              </a:rPr>
              <a:t>관</a:t>
            </a:r>
            <a:r>
              <a:rPr lang="en-US" altLang="ko-KR" sz="1100" dirty="0" smtClean="0">
                <a:solidFill>
                  <a:srgbClr val="000000"/>
                </a:solidFill>
              </a:rPr>
              <a:t>)</a:t>
            </a:r>
            <a:r>
              <a:rPr lang="en-US" altLang="ko-KR" sz="1100" dirty="0">
                <a:solidFill>
                  <a:srgbClr val="000000"/>
                </a:solidFill>
              </a:rPr>
              <a:t> 을 </a:t>
            </a:r>
            <a:r>
              <a:rPr lang="en-US" altLang="ko-KR" sz="1100" dirty="0" err="1">
                <a:solidFill>
                  <a:srgbClr val="000000"/>
                </a:solidFill>
              </a:rPr>
              <a:t>통하여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해당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기준을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지속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 smtClean="0">
                <a:solidFill>
                  <a:srgbClr val="000000"/>
                </a:solidFill>
              </a:rPr>
              <a:t>고지</a:t>
            </a:r>
            <a:r>
              <a:rPr lang="en-US" altLang="ko-KR" sz="1100" dirty="0" smtClean="0">
                <a:solidFill>
                  <a:srgbClr val="000000"/>
                </a:solidFill>
              </a:rPr>
              <a:t> </a:t>
            </a:r>
            <a:r>
              <a:rPr lang="en-US" altLang="ko-KR" sz="1100" dirty="0">
                <a:solidFill>
                  <a:srgbClr val="000000"/>
                </a:solidFill>
              </a:rPr>
              <a:t>및 </a:t>
            </a:r>
            <a:r>
              <a:rPr lang="en-US" altLang="ko-KR" sz="1100" dirty="0" err="1" smtClean="0">
                <a:solidFill>
                  <a:srgbClr val="000000"/>
                </a:solidFill>
              </a:rPr>
              <a:t>상호</a:t>
            </a:r>
            <a:endParaRPr lang="en-US" altLang="ko-KR" sz="1100" dirty="0" smtClean="0">
              <a:solidFill>
                <a:srgbClr val="000000"/>
              </a:solidFill>
            </a:endParaRPr>
          </a:p>
          <a:p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smtClean="0">
                <a:solidFill>
                  <a:srgbClr val="000000"/>
                </a:solidFill>
              </a:rPr>
              <a:t>    </a:t>
            </a:r>
            <a:r>
              <a:rPr lang="en-US" altLang="ko-KR" sz="1100" dirty="0" err="1">
                <a:solidFill>
                  <a:srgbClr val="000000"/>
                </a:solidFill>
              </a:rPr>
              <a:t>공유를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원칙으로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한다</a:t>
            </a:r>
            <a:endParaRPr lang="ko-KR" altLang="ko-KR" sz="1100" dirty="0"/>
          </a:p>
          <a:p>
            <a:endParaRPr lang="ko-KR" altLang="ko-KR" sz="1100" dirty="0"/>
          </a:p>
          <a:p>
            <a:r>
              <a:rPr lang="en-US" altLang="ko-KR" sz="1100" dirty="0">
                <a:solidFill>
                  <a:srgbClr val="000000"/>
                </a:solidFill>
              </a:rPr>
              <a:t>③ (주)</a:t>
            </a:r>
            <a:r>
              <a:rPr lang="en-US" altLang="ko-KR" sz="1100" dirty="0" err="1">
                <a:solidFill>
                  <a:srgbClr val="000000"/>
                </a:solidFill>
              </a:rPr>
              <a:t>NS홈쇼핑은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입점을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희망하는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납품업체에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대해서는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 smtClean="0">
                <a:solidFill>
                  <a:srgbClr val="000000"/>
                </a:solidFill>
              </a:rPr>
              <a:t>상품기술서</a:t>
            </a:r>
            <a:r>
              <a:rPr lang="en-US" altLang="ko-KR" sz="1100" dirty="0" smtClean="0">
                <a:solidFill>
                  <a:srgbClr val="000000"/>
                </a:solidFill>
              </a:rPr>
              <a:t> 및 </a:t>
            </a:r>
            <a:r>
              <a:rPr lang="en-US" altLang="ko-KR" sz="1100" dirty="0" err="1">
                <a:solidFill>
                  <a:srgbClr val="000000"/>
                </a:solidFill>
              </a:rPr>
              <a:t>회사의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일반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현황에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 smtClean="0">
                <a:solidFill>
                  <a:srgbClr val="000000"/>
                </a:solidFill>
              </a:rPr>
              <a:t>대한</a:t>
            </a:r>
            <a:r>
              <a:rPr lang="en-US" altLang="ko-KR" sz="1100" dirty="0" smtClean="0">
                <a:solidFill>
                  <a:srgbClr val="000000"/>
                </a:solidFill>
              </a:rPr>
              <a:t> </a:t>
            </a:r>
            <a:r>
              <a:rPr lang="en-US" altLang="ko-KR" sz="1100" dirty="0" err="1" smtClean="0">
                <a:solidFill>
                  <a:srgbClr val="000000"/>
                </a:solidFill>
              </a:rPr>
              <a:t>자료를</a:t>
            </a:r>
            <a:r>
              <a:rPr lang="en-US" altLang="ko-KR" sz="1100" dirty="0" smtClean="0">
                <a:solidFill>
                  <a:srgbClr val="000000"/>
                </a:solidFill>
              </a:rPr>
              <a:t>   </a:t>
            </a:r>
          </a:p>
          <a:p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smtClean="0">
                <a:solidFill>
                  <a:srgbClr val="000000"/>
                </a:solidFill>
              </a:rPr>
              <a:t>    </a:t>
            </a:r>
            <a:r>
              <a:rPr lang="en-US" altLang="ko-KR" sz="1100" dirty="0" err="1" smtClean="0">
                <a:solidFill>
                  <a:srgbClr val="000000"/>
                </a:solidFill>
              </a:rPr>
              <a:t>문서로</a:t>
            </a:r>
            <a:r>
              <a:rPr lang="en-US" altLang="ko-KR" sz="1100" dirty="0" smtClean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요청할</a:t>
            </a:r>
            <a:r>
              <a:rPr lang="en-US" altLang="ko-KR" sz="1100" dirty="0">
                <a:solidFill>
                  <a:srgbClr val="000000"/>
                </a:solidFill>
              </a:rPr>
              <a:t> 수 </a:t>
            </a:r>
            <a:r>
              <a:rPr lang="en-US" altLang="ko-KR" sz="1100" dirty="0" err="1">
                <a:solidFill>
                  <a:srgbClr val="000000"/>
                </a:solidFill>
              </a:rPr>
              <a:t>있으며</a:t>
            </a:r>
            <a:r>
              <a:rPr lang="en-US" altLang="ko-KR" sz="1100" dirty="0">
                <a:solidFill>
                  <a:srgbClr val="000000"/>
                </a:solidFill>
              </a:rPr>
              <a:t>, </a:t>
            </a:r>
            <a:r>
              <a:rPr lang="en-US" altLang="ko-KR" sz="1100" dirty="0" err="1">
                <a:solidFill>
                  <a:srgbClr val="000000"/>
                </a:solidFill>
              </a:rPr>
              <a:t>제출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받은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 smtClean="0">
                <a:solidFill>
                  <a:srgbClr val="000000"/>
                </a:solidFill>
              </a:rPr>
              <a:t>상</a:t>
            </a:r>
            <a:r>
              <a:rPr lang="en-US" altLang="ko-KR" sz="1100" dirty="0" err="1">
                <a:solidFill>
                  <a:srgbClr val="000000"/>
                </a:solidFill>
              </a:rPr>
              <a:t>품기술서는</a:t>
            </a:r>
            <a:r>
              <a:rPr lang="en-US" altLang="ko-KR" sz="1100" dirty="0">
                <a:solidFill>
                  <a:srgbClr val="000000"/>
                </a:solidFill>
              </a:rPr>
              <a:t> (주)</a:t>
            </a:r>
            <a:r>
              <a:rPr lang="en-US" altLang="ko-KR" sz="1100" dirty="0" err="1">
                <a:solidFill>
                  <a:srgbClr val="000000"/>
                </a:solidFill>
              </a:rPr>
              <a:t>NS홈쇼핑의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해당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상품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담당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MD</a:t>
            </a:r>
            <a:r>
              <a:rPr lang="en-US" altLang="ko-KR" sz="1100" dirty="0" err="1" smtClean="0">
                <a:solidFill>
                  <a:srgbClr val="000000"/>
                </a:solidFill>
              </a:rPr>
              <a:t>와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 smtClean="0">
                <a:solidFill>
                  <a:srgbClr val="000000"/>
                </a:solidFill>
              </a:rPr>
              <a:t>QM</a:t>
            </a:r>
            <a:r>
              <a:rPr lang="en-US" altLang="ko-KR" sz="1100" dirty="0" err="1">
                <a:solidFill>
                  <a:srgbClr val="000000"/>
                </a:solidFill>
              </a:rPr>
              <a:t>팀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담당자가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endParaRPr lang="en-US" altLang="ko-KR" sz="1100" dirty="0" smtClean="0">
              <a:solidFill>
                <a:srgbClr val="000000"/>
              </a:solidFill>
            </a:endParaRPr>
          </a:p>
          <a:p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smtClean="0">
                <a:solidFill>
                  <a:srgbClr val="000000"/>
                </a:solidFill>
              </a:rPr>
              <a:t>    </a:t>
            </a:r>
            <a:r>
              <a:rPr lang="en-US" altLang="ko-KR" sz="1100" dirty="0" err="1" smtClean="0">
                <a:solidFill>
                  <a:srgbClr val="000000"/>
                </a:solidFill>
              </a:rPr>
              <a:t>사실</a:t>
            </a:r>
            <a:r>
              <a:rPr lang="en-US" altLang="ko-KR" sz="1100" dirty="0" smtClean="0">
                <a:solidFill>
                  <a:srgbClr val="000000"/>
                </a:solidFill>
              </a:rPr>
              <a:t> </a:t>
            </a:r>
            <a:r>
              <a:rPr lang="en-US" altLang="ko-KR" sz="1100" dirty="0" err="1" smtClean="0">
                <a:solidFill>
                  <a:srgbClr val="000000"/>
                </a:solidFill>
              </a:rPr>
              <a:t>확인을</a:t>
            </a:r>
            <a:r>
              <a:rPr lang="en-US" altLang="ko-KR" sz="1100" dirty="0" smtClean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하고</a:t>
            </a:r>
            <a:r>
              <a:rPr lang="en-US" altLang="ko-KR" sz="1100" dirty="0">
                <a:solidFill>
                  <a:srgbClr val="000000"/>
                </a:solidFill>
              </a:rPr>
              <a:t>, </a:t>
            </a:r>
            <a:r>
              <a:rPr lang="en-US" altLang="ko-KR" sz="1100" dirty="0" err="1">
                <a:solidFill>
                  <a:srgbClr val="000000"/>
                </a:solidFill>
              </a:rPr>
              <a:t>회사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일반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현황은</a:t>
            </a:r>
            <a:r>
              <a:rPr lang="en-US" altLang="ko-KR" sz="1100" dirty="0">
                <a:solidFill>
                  <a:srgbClr val="000000"/>
                </a:solidFill>
              </a:rPr>
              <a:t> (주)</a:t>
            </a:r>
            <a:r>
              <a:rPr lang="en-US" altLang="ko-KR" sz="1100" dirty="0" err="1">
                <a:solidFill>
                  <a:srgbClr val="000000"/>
                </a:solidFill>
              </a:rPr>
              <a:t>NS</a:t>
            </a:r>
            <a:r>
              <a:rPr lang="en-US" altLang="ko-KR" sz="1100" err="1">
                <a:solidFill>
                  <a:srgbClr val="000000"/>
                </a:solidFill>
              </a:rPr>
              <a:t>홈쇼핑의</a:t>
            </a:r>
            <a:r>
              <a:rPr lang="en-US" altLang="ko-KR" sz="1100">
                <a:solidFill>
                  <a:srgbClr val="000000"/>
                </a:solidFill>
              </a:rPr>
              <a:t> </a:t>
            </a:r>
            <a:r>
              <a:rPr lang="ko-KR" altLang="en-US" sz="1100" smtClean="0">
                <a:solidFill>
                  <a:srgbClr val="FF0000"/>
                </a:solidFill>
              </a:rPr>
              <a:t>영업지원팀</a:t>
            </a:r>
            <a:r>
              <a:rPr lang="en-US" altLang="ko-KR" sz="1100" smtClean="0">
                <a:solidFill>
                  <a:srgbClr val="000000"/>
                </a:solidFill>
              </a:rPr>
              <a:t>과  </a:t>
            </a:r>
            <a:r>
              <a:rPr lang="ko-KR" altLang="en-US" sz="1100" dirty="0" smtClean="0">
                <a:solidFill>
                  <a:srgbClr val="000000"/>
                </a:solidFill>
              </a:rPr>
              <a:t>준법지원</a:t>
            </a:r>
            <a:r>
              <a:rPr lang="en-US" altLang="ko-KR" sz="1100" dirty="0" err="1" smtClean="0">
                <a:solidFill>
                  <a:srgbClr val="000000"/>
                </a:solidFill>
              </a:rPr>
              <a:t>팀에서</a:t>
            </a:r>
            <a:r>
              <a:rPr lang="en-US" altLang="ko-KR" sz="1100" dirty="0" smtClean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사실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확인을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하며</a:t>
            </a:r>
            <a:r>
              <a:rPr lang="en-US" altLang="ko-KR" sz="1100" dirty="0">
                <a:solidFill>
                  <a:srgbClr val="000000"/>
                </a:solidFill>
              </a:rPr>
              <a:t>, </a:t>
            </a:r>
            <a:endParaRPr lang="en-US" altLang="ko-KR" sz="1100" dirty="0" smtClean="0">
              <a:solidFill>
                <a:srgbClr val="000000"/>
              </a:solidFill>
            </a:endParaRPr>
          </a:p>
          <a:p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smtClean="0">
                <a:solidFill>
                  <a:srgbClr val="000000"/>
                </a:solidFill>
              </a:rPr>
              <a:t>    </a:t>
            </a:r>
            <a:r>
              <a:rPr lang="en-US" altLang="ko-KR" sz="1100" dirty="0" err="1" smtClean="0">
                <a:solidFill>
                  <a:srgbClr val="000000"/>
                </a:solidFill>
              </a:rPr>
              <a:t>제출한</a:t>
            </a:r>
            <a:r>
              <a:rPr lang="en-US" altLang="ko-KR" sz="1100" dirty="0" smtClean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문서가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사실과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다름이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발견될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시에는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 smtClean="0">
                <a:solidFill>
                  <a:srgbClr val="000000"/>
                </a:solidFill>
              </a:rPr>
              <a:t>소비자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보호와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 smtClean="0">
                <a:solidFill>
                  <a:srgbClr val="000000"/>
                </a:solidFill>
              </a:rPr>
              <a:t>공익성</a:t>
            </a:r>
            <a:r>
              <a:rPr lang="en-US" altLang="ko-KR" sz="1100" dirty="0" smtClean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유지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 smtClean="0">
                <a:solidFill>
                  <a:srgbClr val="000000"/>
                </a:solidFill>
              </a:rPr>
              <a:t>측면에서</a:t>
            </a:r>
            <a:r>
              <a:rPr lang="en-US" altLang="ko-KR" sz="1100" dirty="0" smtClean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입점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제안을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 smtClean="0">
                <a:solidFill>
                  <a:srgbClr val="000000"/>
                </a:solidFill>
              </a:rPr>
              <a:t>반려할</a:t>
            </a:r>
            <a:r>
              <a:rPr lang="en-US" altLang="ko-KR" sz="1100" dirty="0" smtClean="0">
                <a:solidFill>
                  <a:srgbClr val="000000"/>
                </a:solidFill>
              </a:rPr>
              <a:t> </a:t>
            </a:r>
            <a:r>
              <a:rPr lang="ko-KR" altLang="en-US" sz="1100" dirty="0" smtClean="0">
                <a:solidFill>
                  <a:srgbClr val="000000"/>
                </a:solidFill>
              </a:rPr>
              <a:t>수</a:t>
            </a:r>
            <a:endParaRPr lang="en-US" altLang="ko-KR" sz="1100" dirty="0">
              <a:solidFill>
                <a:srgbClr val="000000"/>
              </a:solidFill>
            </a:endParaRPr>
          </a:p>
          <a:p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smtClean="0">
                <a:solidFill>
                  <a:srgbClr val="000000"/>
                </a:solidFill>
              </a:rPr>
              <a:t>    </a:t>
            </a:r>
            <a:r>
              <a:rPr lang="en-US" altLang="ko-KR" sz="1100" dirty="0" err="1" smtClean="0">
                <a:solidFill>
                  <a:srgbClr val="000000"/>
                </a:solidFill>
              </a:rPr>
              <a:t>있다</a:t>
            </a:r>
            <a:r>
              <a:rPr lang="en-US" altLang="ko-KR" sz="1100" dirty="0" smtClean="0">
                <a:solidFill>
                  <a:srgbClr val="000000"/>
                </a:solidFill>
              </a:rPr>
              <a:t>.</a:t>
            </a:r>
          </a:p>
          <a:p>
            <a:endParaRPr lang="en-US" altLang="ko-KR" sz="1100" dirty="0" smtClean="0">
              <a:solidFill>
                <a:srgbClr val="000000"/>
              </a:solidFill>
            </a:endParaRPr>
          </a:p>
          <a:p>
            <a:endParaRPr lang="en-US" altLang="ko-KR" sz="1100" dirty="0">
              <a:solidFill>
                <a:srgbClr val="000000"/>
              </a:solidFill>
            </a:endParaRPr>
          </a:p>
          <a:p>
            <a:pPr algn="ctr"/>
            <a:r>
              <a:rPr lang="en-US" altLang="ko-KR" sz="1400" b="1" dirty="0">
                <a:solidFill>
                  <a:srgbClr val="000000"/>
                </a:solidFill>
              </a:rPr>
              <a:t>제2장 (</a:t>
            </a:r>
            <a:r>
              <a:rPr lang="en-US" altLang="ko-KR" sz="1400" b="1" dirty="0" err="1">
                <a:solidFill>
                  <a:srgbClr val="000000"/>
                </a:solidFill>
              </a:rPr>
              <a:t>상품</a:t>
            </a:r>
            <a:r>
              <a:rPr lang="en-US" altLang="ko-KR" sz="1400" b="1" dirty="0">
                <a:solidFill>
                  <a:srgbClr val="000000"/>
                </a:solidFill>
              </a:rPr>
              <a:t> </a:t>
            </a:r>
            <a:r>
              <a:rPr lang="en-US" altLang="ko-KR" sz="1400" b="1">
                <a:solidFill>
                  <a:srgbClr val="000000"/>
                </a:solidFill>
              </a:rPr>
              <a:t>및 </a:t>
            </a:r>
            <a:r>
              <a:rPr lang="ko-KR" altLang="en-US" sz="1400" b="1" smtClean="0">
                <a:solidFill>
                  <a:srgbClr val="FF0000"/>
                </a:solidFill>
              </a:rPr>
              <a:t>협력</a:t>
            </a:r>
            <a:r>
              <a:rPr lang="en-US" altLang="ko-KR" sz="1400" b="1" smtClean="0">
                <a:solidFill>
                  <a:srgbClr val="FF0000"/>
                </a:solidFill>
              </a:rPr>
              <a:t>업체 </a:t>
            </a:r>
            <a:r>
              <a:rPr lang="en-US" altLang="ko-KR" sz="1400" b="1" dirty="0" err="1">
                <a:solidFill>
                  <a:srgbClr val="000000"/>
                </a:solidFill>
              </a:rPr>
              <a:t>선정</a:t>
            </a:r>
            <a:r>
              <a:rPr lang="en-US" altLang="ko-KR" sz="1400" b="1" dirty="0">
                <a:solidFill>
                  <a:srgbClr val="000000"/>
                </a:solidFill>
              </a:rPr>
              <a:t> </a:t>
            </a:r>
            <a:r>
              <a:rPr lang="en-US" altLang="ko-KR" sz="1400" b="1" dirty="0" err="1">
                <a:solidFill>
                  <a:srgbClr val="000000"/>
                </a:solidFill>
              </a:rPr>
              <a:t>절차</a:t>
            </a:r>
            <a:r>
              <a:rPr lang="en-US" altLang="ko-KR" sz="1400" b="1" dirty="0" smtClean="0">
                <a:solidFill>
                  <a:srgbClr val="000000"/>
                </a:solidFill>
              </a:rPr>
              <a:t>)</a:t>
            </a:r>
          </a:p>
          <a:p>
            <a:pPr algn="ctr"/>
            <a:endParaRPr lang="ko-KR" altLang="ko-KR" sz="1100" b="1" dirty="0"/>
          </a:p>
          <a:p>
            <a:r>
              <a:rPr lang="en-US" altLang="ko-KR" sz="1200" b="1" dirty="0">
                <a:solidFill>
                  <a:srgbClr val="000000"/>
                </a:solidFill>
              </a:rPr>
              <a:t>제3조 (</a:t>
            </a:r>
            <a:r>
              <a:rPr lang="en-US" altLang="ko-KR" sz="1200" b="1" dirty="0" err="1">
                <a:solidFill>
                  <a:srgbClr val="000000"/>
                </a:solidFill>
              </a:rPr>
              <a:t>상품</a:t>
            </a:r>
            <a:r>
              <a:rPr lang="en-US" altLang="ko-KR" sz="1200" b="1" dirty="0">
                <a:solidFill>
                  <a:srgbClr val="000000"/>
                </a:solidFill>
              </a:rPr>
              <a:t> </a:t>
            </a:r>
            <a:r>
              <a:rPr lang="en-US" altLang="ko-KR" sz="1200" b="1" dirty="0" err="1">
                <a:solidFill>
                  <a:srgbClr val="000000"/>
                </a:solidFill>
              </a:rPr>
              <a:t>선정</a:t>
            </a:r>
            <a:r>
              <a:rPr lang="en-US" altLang="ko-KR" sz="1200" b="1" dirty="0">
                <a:solidFill>
                  <a:srgbClr val="000000"/>
                </a:solidFill>
              </a:rPr>
              <a:t> </a:t>
            </a:r>
            <a:r>
              <a:rPr lang="en-US" altLang="ko-KR" sz="1200" b="1" dirty="0" err="1">
                <a:solidFill>
                  <a:srgbClr val="000000"/>
                </a:solidFill>
              </a:rPr>
              <a:t>절차</a:t>
            </a:r>
            <a:r>
              <a:rPr lang="en-US" altLang="ko-KR" sz="1200" b="1" dirty="0">
                <a:solidFill>
                  <a:srgbClr val="000000"/>
                </a:solidFill>
              </a:rPr>
              <a:t>) </a:t>
            </a:r>
            <a:endParaRPr lang="en-US" altLang="ko-KR" sz="1200" b="1" dirty="0" smtClean="0">
              <a:solidFill>
                <a:srgbClr val="000000"/>
              </a:solidFill>
            </a:endParaRPr>
          </a:p>
          <a:p>
            <a:endParaRPr lang="en-US" altLang="ko-KR" sz="1100" dirty="0" smtClean="0">
              <a:solidFill>
                <a:srgbClr val="000000"/>
              </a:solidFill>
            </a:endParaRPr>
          </a:p>
          <a:p>
            <a:r>
              <a:rPr lang="en-US" altLang="ko-KR" sz="1100" dirty="0" smtClean="0">
                <a:solidFill>
                  <a:srgbClr val="000000"/>
                </a:solidFill>
              </a:rPr>
              <a:t>① </a:t>
            </a:r>
            <a:r>
              <a:rPr lang="en-US" altLang="ko-KR" sz="1100" dirty="0">
                <a:solidFill>
                  <a:srgbClr val="000000"/>
                </a:solidFill>
              </a:rPr>
              <a:t>(주)</a:t>
            </a:r>
            <a:r>
              <a:rPr lang="en-US" altLang="ko-KR" sz="1100" dirty="0" err="1">
                <a:solidFill>
                  <a:srgbClr val="000000"/>
                </a:solidFill>
              </a:rPr>
              <a:t>NS홈쇼핑의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TV홈쇼핑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방송을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위한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 smtClean="0">
                <a:solidFill>
                  <a:srgbClr val="000000"/>
                </a:solidFill>
              </a:rPr>
              <a:t>상</a:t>
            </a:r>
            <a:r>
              <a:rPr lang="en-US" altLang="ko-KR" sz="1100" dirty="0" err="1">
                <a:solidFill>
                  <a:srgbClr val="000000"/>
                </a:solidFill>
              </a:rPr>
              <a:t>품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선정은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 smtClean="0">
                <a:solidFill>
                  <a:srgbClr val="000000"/>
                </a:solidFill>
              </a:rPr>
              <a:t>온라인을</a:t>
            </a:r>
            <a:r>
              <a:rPr lang="en-US" altLang="ko-KR" sz="1100" dirty="0" smtClean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통해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제안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받은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err="1" smtClean="0">
                <a:solidFill>
                  <a:srgbClr val="000000"/>
                </a:solidFill>
              </a:rPr>
              <a:t>상품에</a:t>
            </a:r>
            <a:r>
              <a:rPr lang="en-US" altLang="ko-KR" sz="1100" dirty="0" smtClean="0">
                <a:solidFill>
                  <a:srgbClr val="000000"/>
                </a:solidFill>
              </a:rPr>
              <a:t> </a:t>
            </a:r>
            <a:r>
              <a:rPr lang="en-US" altLang="ko-KR" sz="1100" dirty="0" err="1">
                <a:solidFill>
                  <a:srgbClr val="000000"/>
                </a:solidFill>
              </a:rPr>
              <a:t>대해</a:t>
            </a:r>
            <a:r>
              <a:rPr lang="en-US" altLang="ko-KR" sz="1100" dirty="0">
                <a:solidFill>
                  <a:srgbClr val="000000"/>
                </a:solidFill>
              </a:rPr>
              <a:t> </a:t>
            </a:r>
            <a:r>
              <a:rPr lang="en-US" altLang="ko-KR" sz="1100" dirty="0" smtClean="0">
                <a:solidFill>
                  <a:srgbClr val="000000"/>
                </a:solidFill>
              </a:rPr>
              <a:t>“</a:t>
            </a:r>
            <a:r>
              <a:rPr lang="en-US" altLang="ko-KR" sz="1100" dirty="0">
                <a:solidFill>
                  <a:srgbClr val="000000"/>
                </a:solidFill>
              </a:rPr>
              <a:t>제3</a:t>
            </a:r>
            <a:r>
              <a:rPr lang="en-US" altLang="ko-KR" sz="1100" dirty="0" smtClean="0">
                <a:solidFill>
                  <a:srgbClr val="000000"/>
                </a:solidFill>
              </a:rPr>
              <a:t>장 (</a:t>
            </a:r>
            <a:r>
              <a:rPr lang="ko-KR" altLang="en-US" sz="1100" dirty="0" err="1" smtClean="0">
                <a:solidFill>
                  <a:srgbClr val="000000"/>
                </a:solidFill>
              </a:rPr>
              <a:t>상품평</a:t>
            </a:r>
            <a:endParaRPr lang="en-US" altLang="ko-KR" sz="1100" dirty="0" smtClean="0">
              <a:solidFill>
                <a:srgbClr val="000000"/>
              </a:solidFill>
            </a:endParaRPr>
          </a:p>
          <a:p>
            <a:r>
              <a:rPr lang="en-US" altLang="ko-KR" sz="1100" dirty="0" smtClean="0"/>
              <a:t>     </a:t>
            </a:r>
            <a:r>
              <a:rPr lang="ko-KR" altLang="ko-KR" sz="1100" dirty="0" smtClean="0"/>
              <a:t>가 기준</a:t>
            </a:r>
            <a:r>
              <a:rPr lang="en-US" altLang="ko-KR" sz="1100" dirty="0" smtClean="0"/>
              <a:t>” </a:t>
            </a:r>
            <a:r>
              <a:rPr lang="ko-KR" altLang="ko-KR" sz="1100" dirty="0" smtClean="0"/>
              <a:t>에 의거하여</a:t>
            </a:r>
            <a:r>
              <a:rPr lang="en-US" altLang="ko-KR" sz="1100" dirty="0" smtClean="0"/>
              <a:t> (</a:t>
            </a:r>
            <a:r>
              <a:rPr lang="ko-KR" altLang="ko-KR" sz="1100" dirty="0"/>
              <a:t>주</a:t>
            </a:r>
            <a:r>
              <a:rPr lang="en-US" altLang="ko-KR" sz="1100" dirty="0"/>
              <a:t>)NS</a:t>
            </a:r>
            <a:r>
              <a:rPr lang="ko-KR" altLang="ko-KR" sz="1100" dirty="0"/>
              <a:t>홈쇼핑의 해당 상품 </a:t>
            </a:r>
            <a:r>
              <a:rPr lang="ko-KR" altLang="ko-KR" sz="1100">
                <a:solidFill>
                  <a:srgbClr val="FF0000"/>
                </a:solidFill>
              </a:rPr>
              <a:t>담당</a:t>
            </a:r>
            <a:r>
              <a:rPr lang="en-US" altLang="ko-KR" sz="1100" smtClean="0">
                <a:solidFill>
                  <a:srgbClr val="FF0000"/>
                </a:solidFill>
              </a:rPr>
              <a:t>MD</a:t>
            </a:r>
            <a:r>
              <a:rPr lang="ko-KR" altLang="en-US" sz="1100" smtClean="0">
                <a:solidFill>
                  <a:srgbClr val="FF0000"/>
                </a:solidFill>
              </a:rPr>
              <a:t>가 진행한다</a:t>
            </a:r>
            <a:r>
              <a:rPr lang="en-US" altLang="ko-KR" sz="1100" smtClean="0">
                <a:solidFill>
                  <a:srgbClr val="FF0000"/>
                </a:solidFill>
              </a:rPr>
              <a:t>.</a:t>
            </a:r>
            <a:endParaRPr lang="en-US" altLang="ko-KR" sz="1100" dirty="0" smtClean="0">
              <a:solidFill>
                <a:srgbClr val="FF0000"/>
              </a:solidFill>
            </a:endParaRPr>
          </a:p>
          <a:p>
            <a:endParaRPr lang="en-US" altLang="ko-KR" sz="1100" dirty="0"/>
          </a:p>
          <a:p>
            <a:r>
              <a:rPr lang="ko-KR" altLang="ko-KR" sz="1100" dirty="0"/>
              <a:t>② 제</a:t>
            </a:r>
            <a:r>
              <a:rPr lang="en-US" altLang="ko-KR" sz="1100" dirty="0"/>
              <a:t>1</a:t>
            </a:r>
            <a:r>
              <a:rPr lang="ko-KR" altLang="ko-KR" sz="1100" dirty="0"/>
              <a:t>항을 통해 기준에 부합된 상품에 대해서는</a:t>
            </a:r>
            <a:r>
              <a:rPr lang="en-US" altLang="ko-KR" sz="1100" dirty="0"/>
              <a:t>QM</a:t>
            </a:r>
            <a:r>
              <a:rPr lang="ko-KR" altLang="ko-KR" sz="1100" dirty="0"/>
              <a:t>팀을 통해 </a:t>
            </a:r>
            <a:r>
              <a:rPr lang="ko-KR" altLang="ko-KR" sz="1100" dirty="0" smtClean="0"/>
              <a:t>상품군별</a:t>
            </a:r>
            <a:r>
              <a:rPr lang="en-US" altLang="ko-KR" sz="1100" dirty="0" smtClean="0"/>
              <a:t> </a:t>
            </a:r>
            <a:r>
              <a:rPr lang="ko-KR" altLang="ko-KR" sz="1100" dirty="0" smtClean="0"/>
              <a:t>정해진 </a:t>
            </a:r>
            <a:r>
              <a:rPr lang="ko-KR" altLang="ko-KR" sz="1100" dirty="0"/>
              <a:t>기준에 의거한 </a:t>
            </a:r>
            <a:r>
              <a:rPr lang="ko-KR" altLang="ko-KR" sz="1100" dirty="0" smtClean="0"/>
              <a:t>품질 </a:t>
            </a:r>
            <a:r>
              <a:rPr lang="ko-KR" altLang="ko-KR" sz="1100" dirty="0"/>
              <a:t>검사를 </a:t>
            </a:r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 </a:t>
            </a:r>
            <a:r>
              <a:rPr lang="ko-KR" altLang="ko-KR" sz="1100" dirty="0" smtClean="0"/>
              <a:t>거쳐야 </a:t>
            </a:r>
            <a:r>
              <a:rPr lang="ko-KR" altLang="ko-KR" sz="1100" dirty="0"/>
              <a:t>한다</a:t>
            </a:r>
            <a:r>
              <a:rPr lang="en-US" altLang="ko-KR" sz="1100" dirty="0" smtClean="0"/>
              <a:t>.</a:t>
            </a:r>
          </a:p>
          <a:p>
            <a:endParaRPr lang="ko-KR" altLang="ko-KR" sz="1100" dirty="0"/>
          </a:p>
          <a:p>
            <a:r>
              <a:rPr lang="en-US" altLang="ko-KR" sz="1100" dirty="0" smtClean="0"/>
              <a:t>    1. </a:t>
            </a:r>
            <a:r>
              <a:rPr lang="ko-KR" altLang="ko-KR" sz="1100" dirty="0" smtClean="0"/>
              <a:t>단</a:t>
            </a:r>
            <a:r>
              <a:rPr lang="en-US" altLang="ko-KR" sz="1100" dirty="0" smtClean="0"/>
              <a:t>, </a:t>
            </a:r>
            <a:r>
              <a:rPr lang="ko-KR" altLang="ko-KR" sz="1100" dirty="0" smtClean="0"/>
              <a:t>홈쇼핑을 </a:t>
            </a:r>
            <a:r>
              <a:rPr lang="ko-KR" altLang="ko-KR" sz="1100" dirty="0"/>
              <a:t>통해 최초로 소개되는</a:t>
            </a:r>
            <a:r>
              <a:rPr lang="en-US" altLang="ko-KR" sz="1100" dirty="0"/>
              <a:t>Risk</a:t>
            </a:r>
            <a:r>
              <a:rPr lang="ko-KR" altLang="ko-KR" sz="1100" dirty="0"/>
              <a:t>관리 </a:t>
            </a:r>
            <a:r>
              <a:rPr lang="ko-KR" altLang="ko-KR" sz="1100" dirty="0" err="1" smtClean="0"/>
              <a:t>상품군</a:t>
            </a:r>
            <a:r>
              <a:rPr lang="en-US" altLang="ko-KR" sz="1100" dirty="0" smtClean="0"/>
              <a:t> 1</a:t>
            </a:r>
            <a:r>
              <a:rPr lang="en-US" altLang="ko-KR" sz="1100" dirty="0"/>
              <a:t>)</a:t>
            </a:r>
            <a:r>
              <a:rPr lang="ko-KR" altLang="ko-KR" sz="1100" dirty="0"/>
              <a:t>의 경우</a:t>
            </a:r>
            <a:r>
              <a:rPr lang="en-US" altLang="ko-KR" sz="1100" dirty="0"/>
              <a:t>, “</a:t>
            </a:r>
            <a:r>
              <a:rPr lang="ko-KR" altLang="ko-KR" sz="1100" dirty="0" smtClean="0"/>
              <a:t>제</a:t>
            </a:r>
            <a:r>
              <a:rPr lang="en-US" altLang="ko-KR" sz="1100" dirty="0" smtClean="0"/>
              <a:t>5</a:t>
            </a:r>
            <a:r>
              <a:rPr lang="ko-KR" altLang="ko-KR" sz="1100" dirty="0"/>
              <a:t>장</a:t>
            </a:r>
            <a:r>
              <a:rPr lang="en-US" altLang="ko-KR" sz="1100" dirty="0"/>
              <a:t>(</a:t>
            </a:r>
            <a:r>
              <a:rPr lang="ko-KR" altLang="ko-KR" sz="1100" dirty="0"/>
              <a:t>품질 및 소비자보호</a:t>
            </a:r>
            <a:r>
              <a:rPr lang="en-US" altLang="ko-KR" sz="1100" dirty="0"/>
              <a:t>)”</a:t>
            </a:r>
            <a:r>
              <a:rPr lang="ko-KR" altLang="ko-KR" sz="1100" dirty="0" smtClean="0"/>
              <a:t>에 </a:t>
            </a:r>
            <a:r>
              <a:rPr lang="ko-KR" altLang="ko-KR" sz="1100" dirty="0"/>
              <a:t>의거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준</a:t>
            </a:r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    </a:t>
            </a:r>
            <a:r>
              <a:rPr lang="ko-KR" altLang="en-US" sz="1100" err="1" smtClean="0"/>
              <a:t>법지원</a:t>
            </a:r>
            <a:r>
              <a:rPr lang="ko-KR" altLang="ko-KR" sz="1100" err="1" smtClean="0"/>
              <a:t>팀과</a:t>
            </a:r>
            <a:r>
              <a:rPr lang="ko-KR" altLang="ko-KR" sz="1100" smtClean="0"/>
              <a:t> </a:t>
            </a:r>
            <a:r>
              <a:rPr lang="ko-KR" altLang="en-US" sz="1100" smtClean="0">
                <a:solidFill>
                  <a:srgbClr val="FF0000"/>
                </a:solidFill>
              </a:rPr>
              <a:t>영업지원팀</a:t>
            </a:r>
            <a:r>
              <a:rPr lang="ko-KR" altLang="ko-KR" sz="1100" smtClean="0"/>
              <a:t>의</a:t>
            </a:r>
            <a:r>
              <a:rPr lang="en-US" altLang="ko-KR" sz="1100" smtClean="0"/>
              <a:t> </a:t>
            </a:r>
            <a:r>
              <a:rPr lang="en-US" altLang="ko-KR" sz="1100" dirty="0" smtClean="0"/>
              <a:t>2)Risk</a:t>
            </a:r>
            <a:r>
              <a:rPr lang="ko-KR" altLang="ko-KR" sz="1100" dirty="0" smtClean="0"/>
              <a:t>관리규정에 </a:t>
            </a:r>
            <a:r>
              <a:rPr lang="ko-KR" altLang="ko-KR" sz="1100" dirty="0"/>
              <a:t>따른 검토 절차를 거쳐야 </a:t>
            </a:r>
            <a:r>
              <a:rPr lang="ko-KR" altLang="ko-KR" sz="1100" dirty="0" smtClean="0"/>
              <a:t>한다</a:t>
            </a:r>
            <a:r>
              <a:rPr lang="en-US" altLang="ko-KR" sz="1100" dirty="0" smtClean="0"/>
              <a:t>.</a:t>
            </a:r>
          </a:p>
          <a:p>
            <a:endParaRPr lang="ko-KR" altLang="ko-KR" sz="1100" dirty="0"/>
          </a:p>
          <a:p>
            <a:r>
              <a:rPr lang="en-US" altLang="ko-KR" sz="1100" dirty="0"/>
              <a:t> </a:t>
            </a:r>
            <a:r>
              <a:rPr lang="ko-KR" altLang="ko-KR" sz="1100" dirty="0"/>
              <a:t>③ 상기 제</a:t>
            </a:r>
            <a:r>
              <a:rPr lang="en-US" altLang="ko-KR" sz="1100" dirty="0"/>
              <a:t>1~2</a:t>
            </a:r>
            <a:r>
              <a:rPr lang="ko-KR" altLang="ko-KR" sz="1100" dirty="0"/>
              <a:t>항을 통해 기준에 부합된 상품에 </a:t>
            </a:r>
            <a:r>
              <a:rPr lang="ko-KR" altLang="ko-KR" sz="1100"/>
              <a:t>대해서는 </a:t>
            </a:r>
            <a:r>
              <a:rPr lang="ko-KR" altLang="ko-KR" sz="1100" smtClean="0">
                <a:solidFill>
                  <a:srgbClr val="FF0000"/>
                </a:solidFill>
              </a:rPr>
              <a:t>영업</a:t>
            </a:r>
            <a:r>
              <a:rPr lang="ko-KR" altLang="en-US" sz="1100" smtClean="0">
                <a:solidFill>
                  <a:srgbClr val="FF0000"/>
                </a:solidFill>
              </a:rPr>
              <a:t>지원팀</a:t>
            </a:r>
            <a:r>
              <a:rPr lang="ko-KR" altLang="ko-KR" sz="1100" smtClean="0"/>
              <a:t>을</a:t>
            </a:r>
            <a:r>
              <a:rPr lang="en-US" altLang="ko-KR" sz="1100" smtClean="0"/>
              <a:t> </a:t>
            </a:r>
            <a:r>
              <a:rPr lang="ko-KR" altLang="ko-KR" sz="1100" dirty="0" smtClean="0"/>
              <a:t>통해 </a:t>
            </a:r>
            <a:r>
              <a:rPr lang="ko-KR" altLang="ko-KR" sz="1100" dirty="0"/>
              <a:t>납품업체의 </a:t>
            </a:r>
            <a:r>
              <a:rPr lang="ko-KR" altLang="ko-KR" sz="1100" dirty="0" smtClean="0"/>
              <a:t>재무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건실</a:t>
            </a:r>
            <a:r>
              <a:rPr lang="ko-KR" altLang="ko-KR" sz="1100" dirty="0" smtClean="0"/>
              <a:t>성과</a:t>
            </a:r>
            <a:r>
              <a:rPr lang="en-US" altLang="ko-KR" sz="1100" dirty="0" smtClean="0"/>
              <a:t> A/S</a:t>
            </a:r>
          </a:p>
          <a:p>
            <a:r>
              <a:rPr lang="en-US" altLang="ko-KR" sz="1100" dirty="0" smtClean="0"/>
              <a:t>      </a:t>
            </a:r>
            <a:r>
              <a:rPr lang="ko-KR" altLang="ko-KR" sz="1100" dirty="0" smtClean="0"/>
              <a:t>이행능력 </a:t>
            </a:r>
            <a:r>
              <a:rPr lang="ko-KR" altLang="ko-KR" sz="1100" dirty="0"/>
              <a:t>등</a:t>
            </a:r>
            <a:r>
              <a:rPr lang="en-US" altLang="ko-KR" sz="1100" dirty="0"/>
              <a:t>“</a:t>
            </a:r>
            <a:r>
              <a:rPr lang="ko-KR" altLang="ko-KR" sz="1100" dirty="0"/>
              <a:t>제</a:t>
            </a:r>
            <a:r>
              <a:rPr lang="en-US" altLang="ko-KR" sz="1100" dirty="0"/>
              <a:t>4</a:t>
            </a:r>
            <a:r>
              <a:rPr lang="ko-KR" altLang="ko-KR" sz="1100"/>
              <a:t>장</a:t>
            </a:r>
            <a:r>
              <a:rPr lang="en-US" altLang="ko-KR" sz="1100" smtClean="0"/>
              <a:t>(</a:t>
            </a:r>
            <a:r>
              <a:rPr lang="ko-KR" altLang="en-US" sz="1100" smtClean="0">
                <a:solidFill>
                  <a:srgbClr val="FF0000"/>
                </a:solidFill>
              </a:rPr>
              <a:t>입점협력사 건실성</a:t>
            </a:r>
            <a:r>
              <a:rPr lang="en-US" altLang="ko-KR" sz="1100" smtClean="0"/>
              <a:t>)”</a:t>
            </a:r>
            <a:r>
              <a:rPr lang="ko-KR" altLang="ko-KR" sz="1100" dirty="0"/>
              <a:t>에 의거하여 </a:t>
            </a:r>
            <a:r>
              <a:rPr lang="ko-KR" altLang="ko-KR" sz="1100"/>
              <a:t>전반적인 </a:t>
            </a:r>
            <a:r>
              <a:rPr lang="ko-KR" altLang="en-US" sz="1100" smtClean="0">
                <a:solidFill>
                  <a:srgbClr val="FF0000"/>
                </a:solidFill>
              </a:rPr>
              <a:t>협력업체 신용</a:t>
            </a:r>
            <a:r>
              <a:rPr lang="ko-KR" altLang="ko-KR" sz="1100" smtClean="0">
                <a:solidFill>
                  <a:srgbClr val="FF0000"/>
                </a:solidFill>
              </a:rPr>
              <a:t> </a:t>
            </a:r>
            <a:r>
              <a:rPr lang="ko-KR" altLang="ko-KR" sz="1100" dirty="0" smtClean="0">
                <a:solidFill>
                  <a:srgbClr val="FF0000"/>
                </a:solidFill>
              </a:rPr>
              <a:t>평가를</a:t>
            </a:r>
            <a:r>
              <a:rPr lang="en-US" altLang="ko-KR" sz="1100" dirty="0" smtClean="0">
                <a:solidFill>
                  <a:srgbClr val="FF0000"/>
                </a:solidFill>
              </a:rPr>
              <a:t> </a:t>
            </a:r>
            <a:r>
              <a:rPr lang="ko-KR" altLang="en-US" sz="1100" dirty="0" smtClean="0"/>
              <a:t>거</a:t>
            </a:r>
            <a:r>
              <a:rPr lang="ko-KR" altLang="ko-KR" sz="1100" dirty="0" smtClean="0"/>
              <a:t>친다</a:t>
            </a:r>
            <a:r>
              <a:rPr lang="en-US" altLang="ko-KR" sz="1100" dirty="0" smtClean="0"/>
              <a:t>.</a:t>
            </a:r>
          </a:p>
          <a:p>
            <a:endParaRPr lang="en-US" altLang="ko-KR" sz="1100" dirty="0"/>
          </a:p>
          <a:p>
            <a:r>
              <a:rPr lang="ko-KR" altLang="ko-KR" sz="1100">
                <a:solidFill>
                  <a:srgbClr val="FF0000"/>
                </a:solidFill>
              </a:rPr>
              <a:t>④ </a:t>
            </a:r>
            <a:r>
              <a:rPr lang="ko-KR" altLang="en-US" sz="1100" smtClean="0">
                <a:solidFill>
                  <a:srgbClr val="FF0000"/>
                </a:solidFill>
              </a:rPr>
              <a:t>협력</a:t>
            </a:r>
            <a:r>
              <a:rPr lang="ko-KR" altLang="ko-KR" sz="1100" smtClean="0">
                <a:solidFill>
                  <a:srgbClr val="FF0000"/>
                </a:solidFill>
              </a:rPr>
              <a:t>업체는 </a:t>
            </a:r>
            <a:r>
              <a:rPr lang="ko-KR" altLang="ko-KR" sz="1100" dirty="0"/>
              <a:t>온라인을 통해 </a:t>
            </a:r>
            <a:r>
              <a:rPr lang="ko-KR" altLang="ko-KR" sz="1100" dirty="0" err="1"/>
              <a:t>입점</a:t>
            </a:r>
            <a:r>
              <a:rPr lang="ko-KR" altLang="ko-KR" sz="1100" dirty="0"/>
              <a:t> 제안 된 내역에 대해</a:t>
            </a:r>
            <a:r>
              <a:rPr lang="en-US" altLang="ko-KR" sz="1100" dirty="0"/>
              <a:t>[</a:t>
            </a:r>
            <a:r>
              <a:rPr lang="ko-KR" altLang="ko-KR" sz="1100" dirty="0"/>
              <a:t>상품접수 현황조회</a:t>
            </a:r>
            <a:r>
              <a:rPr lang="en-US" altLang="ko-KR" sz="1100" dirty="0"/>
              <a:t>]</a:t>
            </a:r>
            <a:r>
              <a:rPr lang="ko-KR" altLang="ko-KR" sz="1100" dirty="0"/>
              <a:t>를 클릭하여 </a:t>
            </a:r>
            <a:r>
              <a:rPr lang="ko-KR" altLang="ko-KR" sz="1100" dirty="0" smtClean="0"/>
              <a:t>진행 </a:t>
            </a:r>
            <a:r>
              <a:rPr lang="ko-KR" altLang="ko-KR" sz="1100" dirty="0"/>
              <a:t>현황을 알 </a:t>
            </a:r>
            <a:r>
              <a:rPr lang="ko-KR" altLang="ko-KR" sz="1100" dirty="0" smtClean="0"/>
              <a:t>수</a:t>
            </a:r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</a:t>
            </a:r>
            <a:r>
              <a:rPr lang="ko-KR" altLang="ko-KR" sz="1100" dirty="0" smtClean="0"/>
              <a:t> </a:t>
            </a:r>
            <a:r>
              <a:rPr lang="ko-KR" altLang="ko-KR" sz="1100" dirty="0"/>
              <a:t>있으며</a:t>
            </a:r>
            <a:r>
              <a:rPr lang="en-US" altLang="ko-KR" sz="1100" dirty="0" smtClean="0"/>
              <a:t>, </a:t>
            </a:r>
            <a:r>
              <a:rPr lang="ko-KR" altLang="ko-KR" sz="1100" dirty="0" err="1" smtClean="0"/>
              <a:t>입점불가</a:t>
            </a:r>
            <a:r>
              <a:rPr lang="ko-KR" altLang="ko-KR" sz="1100" dirty="0" smtClean="0"/>
              <a:t> </a:t>
            </a:r>
            <a:r>
              <a:rPr lang="ko-KR" altLang="ko-KR" sz="1100" dirty="0"/>
              <a:t>판정을 받은 제안 내역에 대해서도 담당</a:t>
            </a:r>
            <a:r>
              <a:rPr lang="en-US" altLang="ko-KR" sz="1100" dirty="0"/>
              <a:t>MD</a:t>
            </a:r>
            <a:r>
              <a:rPr lang="ko-KR" altLang="ko-KR" sz="1100" dirty="0"/>
              <a:t>의 불가 사유를 확인 </a:t>
            </a:r>
            <a:r>
              <a:rPr lang="ko-KR" altLang="ko-KR" sz="1100" dirty="0" smtClean="0"/>
              <a:t>할 </a:t>
            </a:r>
            <a:r>
              <a:rPr lang="ko-KR" altLang="ko-KR" sz="1100" dirty="0"/>
              <a:t>수 있다</a:t>
            </a:r>
            <a:r>
              <a:rPr lang="en-US" altLang="ko-KR" sz="1100" dirty="0"/>
              <a:t>.</a:t>
            </a:r>
            <a:endParaRPr lang="ko-KR" altLang="ko-KR" sz="1100" dirty="0"/>
          </a:p>
          <a:p>
            <a:endParaRPr lang="ko-KR" altLang="ko-KR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425450" y="10064750"/>
            <a:ext cx="6693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smtClean="0"/>
              <a:t>- 1 -</a:t>
            </a:r>
            <a:endParaRPr lang="ko-KR" altLang="en-US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360934" y="359283"/>
            <a:ext cx="3175" cy="996378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196963" y="359283"/>
            <a:ext cx="3175" cy="996378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60934" y="359283"/>
            <a:ext cx="6836028" cy="317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78281" y="616331"/>
            <a:ext cx="21884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NS홈쇼핑 상품선정 기준 및 절차 ¶</a:t>
            </a:r>
            <a:endParaRPr lang="ko-KR" altLang="ko-KR" sz="10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8281" y="730504"/>
            <a:ext cx="58773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---------------------------------------------------------------------------</a:t>
            </a:r>
            <a:endParaRPr lang="ko-KR" altLang="ko-KR" sz="900" dirty="0"/>
          </a:p>
        </p:txBody>
      </p:sp>
      <p:cxnSp>
        <p:nvCxnSpPr>
          <p:cNvPr id="5" name="Straight Connector 15"/>
          <p:cNvCxnSpPr/>
          <p:nvPr/>
        </p:nvCxnSpPr>
        <p:spPr>
          <a:xfrm>
            <a:off x="360934" y="10323068"/>
            <a:ext cx="6836028" cy="317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5450" y="1133277"/>
            <a:ext cx="669318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rgbClr val="FF0000"/>
                </a:solidFill>
              </a:rPr>
              <a:t>제3장 </a:t>
            </a:r>
            <a:r>
              <a:rPr lang="en-US" altLang="ko-KR" sz="1400" b="1" dirty="0">
                <a:solidFill>
                  <a:srgbClr val="FF0000"/>
                </a:solidFill>
              </a:rPr>
              <a:t>(</a:t>
            </a:r>
            <a:r>
              <a:rPr lang="en-US" altLang="ko-KR" sz="1400" b="1" dirty="0" err="1">
                <a:solidFill>
                  <a:srgbClr val="FF0000"/>
                </a:solidFill>
              </a:rPr>
              <a:t>상품</a:t>
            </a: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평가기준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pPr algn="ctr"/>
            <a:endParaRPr lang="en-US" altLang="ko-KR" sz="1400" b="1" dirty="0" smtClean="0"/>
          </a:p>
          <a:p>
            <a:endParaRPr lang="en-US" altLang="ko-KR" sz="1200" b="1" dirty="0"/>
          </a:p>
          <a:p>
            <a:r>
              <a:rPr lang="ko-KR" altLang="ko-KR" sz="1200" b="1" dirty="0" smtClean="0"/>
              <a:t>제</a:t>
            </a:r>
            <a:r>
              <a:rPr lang="en-US" altLang="ko-KR" sz="1200" b="1" dirty="0"/>
              <a:t>4</a:t>
            </a:r>
            <a:r>
              <a:rPr lang="ko-KR" altLang="ko-KR" sz="1200" b="1" dirty="0" smtClean="0"/>
              <a:t>조</a:t>
            </a:r>
            <a:r>
              <a:rPr lang="en-US" altLang="ko-KR" sz="1200" b="1" dirty="0" smtClean="0"/>
              <a:t> (</a:t>
            </a:r>
            <a:r>
              <a:rPr lang="ko-KR" altLang="ko-KR" sz="1200" b="1" dirty="0"/>
              <a:t>상품평가 기준</a:t>
            </a:r>
            <a:r>
              <a:rPr lang="en-US" altLang="ko-KR" sz="1200" b="1" dirty="0" smtClean="0"/>
              <a:t>)</a:t>
            </a:r>
          </a:p>
          <a:p>
            <a:endParaRPr lang="en-US" altLang="ko-KR" sz="1200" dirty="0"/>
          </a:p>
          <a:p>
            <a:r>
              <a:rPr lang="ko-KR" altLang="ko-KR" sz="1100" dirty="0" smtClean="0"/>
              <a:t>① </a:t>
            </a:r>
            <a:r>
              <a:rPr lang="ko-KR" altLang="en-US" sz="1100" dirty="0" smtClean="0">
                <a:solidFill>
                  <a:srgbClr val="FF0000"/>
                </a:solidFill>
              </a:rPr>
              <a:t>협력</a:t>
            </a:r>
            <a:r>
              <a:rPr lang="ko-KR" altLang="ko-KR" sz="1100" dirty="0" smtClean="0">
                <a:solidFill>
                  <a:srgbClr val="FF0000"/>
                </a:solidFill>
              </a:rPr>
              <a:t>업체로부터</a:t>
            </a:r>
            <a:r>
              <a:rPr lang="ko-KR" altLang="en-US" sz="1100" dirty="0" smtClean="0">
                <a:solidFill>
                  <a:srgbClr val="FF0000"/>
                </a:solidFill>
              </a:rPr>
              <a:t>의 상품 제안</a:t>
            </a:r>
            <a:r>
              <a:rPr lang="en-US" altLang="ko-KR" sz="1100" dirty="0" smtClean="0">
                <a:solidFill>
                  <a:srgbClr val="FF0000"/>
                </a:solidFill>
              </a:rPr>
              <a:t>, MD</a:t>
            </a:r>
            <a:r>
              <a:rPr lang="ko-KR" altLang="en-US" sz="1100" dirty="0">
                <a:solidFill>
                  <a:srgbClr val="FF0000"/>
                </a:solidFill>
              </a:rPr>
              <a:t>를</a:t>
            </a:r>
            <a:r>
              <a:rPr lang="ko-KR" altLang="en-US" sz="1100" dirty="0" smtClean="0">
                <a:solidFill>
                  <a:srgbClr val="FF0000"/>
                </a:solidFill>
              </a:rPr>
              <a:t> 통한 </a:t>
            </a:r>
            <a:r>
              <a:rPr lang="ko-KR" altLang="en-US" sz="1100" dirty="0" err="1" smtClean="0">
                <a:solidFill>
                  <a:srgbClr val="FF0000"/>
                </a:solidFill>
              </a:rPr>
              <a:t>협력사</a:t>
            </a:r>
            <a:r>
              <a:rPr lang="ko-KR" altLang="en-US" sz="1100" dirty="0">
                <a:solidFill>
                  <a:srgbClr val="FF0000"/>
                </a:solidFill>
              </a:rPr>
              <a:t> </a:t>
            </a:r>
            <a:r>
              <a:rPr lang="ko-KR" altLang="en-US" sz="1100" dirty="0" smtClean="0">
                <a:solidFill>
                  <a:srgbClr val="FF0000"/>
                </a:solidFill>
              </a:rPr>
              <a:t>및 상품 제안은 온라인 접수를 </a:t>
            </a:r>
            <a:r>
              <a:rPr lang="en-US" altLang="ko-KR" sz="1100" dirty="0" smtClean="0">
                <a:solidFill>
                  <a:srgbClr val="FF0000"/>
                </a:solidFill>
              </a:rPr>
              <a:t> </a:t>
            </a:r>
            <a:r>
              <a:rPr lang="ko-KR" altLang="en-US" sz="1100" dirty="0" smtClean="0">
                <a:solidFill>
                  <a:srgbClr val="FF0000"/>
                </a:solidFill>
              </a:rPr>
              <a:t>통해 입점 경로를 </a:t>
            </a:r>
            <a:endParaRPr lang="en-US" altLang="ko-KR" sz="1100" dirty="0" smtClean="0">
              <a:solidFill>
                <a:srgbClr val="FF0000"/>
              </a:solidFill>
            </a:endParaRPr>
          </a:p>
          <a:p>
            <a:r>
              <a:rPr lang="en-US" altLang="ko-KR" sz="1100" dirty="0">
                <a:solidFill>
                  <a:srgbClr val="FF0000"/>
                </a:solidFill>
              </a:rPr>
              <a:t> </a:t>
            </a:r>
            <a:r>
              <a:rPr lang="en-US" altLang="ko-KR" sz="1100" dirty="0" smtClean="0">
                <a:solidFill>
                  <a:srgbClr val="FF0000"/>
                </a:solidFill>
              </a:rPr>
              <a:t>   </a:t>
            </a:r>
            <a:r>
              <a:rPr lang="ko-KR" altLang="en-US" sz="1100" dirty="0" smtClean="0">
                <a:solidFill>
                  <a:srgbClr val="FF0000"/>
                </a:solidFill>
              </a:rPr>
              <a:t>단일화 함을 원칙으로 한다</a:t>
            </a:r>
            <a:r>
              <a:rPr lang="en-US" altLang="ko-KR" sz="1100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n-US" altLang="ko-KR" sz="1100" dirty="0" smtClean="0"/>
              <a:t>     </a:t>
            </a:r>
            <a:r>
              <a:rPr lang="ko-KR" altLang="ko-KR" sz="1100" dirty="0" smtClean="0"/>
              <a:t>온라인</a:t>
            </a:r>
            <a:r>
              <a:rPr lang="ko-KR" altLang="en-US" sz="1100" dirty="0" smtClean="0"/>
              <a:t>을 </a:t>
            </a:r>
            <a:r>
              <a:rPr lang="ko-KR" altLang="ko-KR" sz="1100" dirty="0" smtClean="0"/>
              <a:t>통해</a:t>
            </a:r>
            <a:r>
              <a:rPr lang="en-US" altLang="ko-KR" sz="1100" dirty="0" smtClean="0"/>
              <a:t> </a:t>
            </a:r>
            <a:r>
              <a:rPr lang="ko-KR" altLang="ko-KR" sz="1100" dirty="0" smtClean="0"/>
              <a:t>제안 </a:t>
            </a:r>
            <a:r>
              <a:rPr lang="ko-KR" altLang="ko-KR" sz="1100" dirty="0"/>
              <a:t>받은 </a:t>
            </a:r>
            <a:r>
              <a:rPr lang="ko-KR" altLang="en-US" sz="1100" dirty="0" smtClean="0"/>
              <a:t>모든 신규 </a:t>
            </a:r>
            <a:r>
              <a:rPr lang="ko-KR" altLang="en-US" sz="1100" dirty="0" err="1" smtClean="0"/>
              <a:t>협력사와</a:t>
            </a:r>
            <a:r>
              <a:rPr lang="ko-KR" altLang="en-US" sz="1100" dirty="0" smtClean="0"/>
              <a:t> 상품을  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차 </a:t>
            </a:r>
            <a:r>
              <a:rPr lang="en-US" altLang="ko-KR" sz="1100" dirty="0" smtClean="0"/>
              <a:t>MD</a:t>
            </a:r>
            <a:r>
              <a:rPr lang="ko-KR" altLang="en-US" sz="1100" dirty="0" smtClean="0"/>
              <a:t>가 검토하고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해당 사업부 상품 </a:t>
            </a:r>
            <a:r>
              <a:rPr lang="ko-KR" altLang="en-US" sz="1100" dirty="0" err="1" smtClean="0"/>
              <a:t>개발회의를</a:t>
            </a:r>
            <a:endParaRPr lang="en-US" altLang="ko-KR" sz="1100" dirty="0" smtClean="0"/>
          </a:p>
          <a:p>
            <a:r>
              <a:rPr lang="ko-KR" altLang="en-US" sz="1100" dirty="0" smtClean="0"/>
              <a:t>     통과한 상품에 한해 상품선정위원회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이하 </a:t>
            </a:r>
            <a:r>
              <a:rPr lang="ko-KR" altLang="en-US" sz="1100" dirty="0" err="1" smtClean="0"/>
              <a:t>상선위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 에 상정하여 상품 평가를 받는다</a:t>
            </a:r>
            <a:r>
              <a:rPr lang="en-US" altLang="ko-KR" sz="1100" dirty="0" smtClean="0"/>
              <a:t>.</a:t>
            </a:r>
          </a:p>
          <a:p>
            <a:endParaRPr lang="en-US" altLang="ko-KR" sz="1100" dirty="0" smtClean="0"/>
          </a:p>
          <a:p>
            <a:r>
              <a:rPr lang="en-US" altLang="ko-KR" sz="1100" dirty="0" smtClean="0"/>
              <a:t>    </a:t>
            </a:r>
            <a:r>
              <a:rPr lang="ko-KR" altLang="ko-KR" sz="1100" dirty="0" smtClean="0"/>
              <a:t> </a:t>
            </a:r>
            <a:r>
              <a:rPr lang="ko-KR" altLang="en-US" sz="1100" dirty="0" smtClean="0"/>
              <a:t>신상품 상정 상품은 </a:t>
            </a:r>
            <a:r>
              <a:rPr lang="ko-KR" altLang="en-US" sz="1100" dirty="0" err="1" smtClean="0"/>
              <a:t>상선위에서</a:t>
            </a:r>
            <a:r>
              <a:rPr lang="ko-KR" altLang="en-US" sz="1100" dirty="0" smtClean="0"/>
              <a:t> </a:t>
            </a:r>
            <a:r>
              <a:rPr lang="ko-KR" altLang="ko-KR" sz="1100" dirty="0" smtClean="0"/>
              <a:t>다음 각</a:t>
            </a:r>
            <a:r>
              <a:rPr lang="en-US" altLang="ko-KR" sz="1100" dirty="0" smtClean="0"/>
              <a:t> </a:t>
            </a:r>
            <a:r>
              <a:rPr lang="ko-KR" altLang="ko-KR" sz="1100" dirty="0" smtClean="0"/>
              <a:t>호의 </a:t>
            </a:r>
            <a:r>
              <a:rPr lang="ko-KR" altLang="ko-KR" sz="1100" dirty="0"/>
              <a:t>항목별 </a:t>
            </a:r>
            <a:r>
              <a:rPr lang="ko-KR" altLang="ko-KR" sz="1100" dirty="0" smtClean="0"/>
              <a:t>평가</a:t>
            </a:r>
            <a:r>
              <a:rPr lang="ko-KR" altLang="en-US" sz="1100" dirty="0" smtClean="0"/>
              <a:t>를 통해 최종 선정한다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 smtClean="0"/>
              <a:t>   </a:t>
            </a:r>
          </a:p>
          <a:p>
            <a:r>
              <a:rPr lang="en-US" altLang="ko-KR" sz="1100" dirty="0" smtClean="0"/>
              <a:t>        1. </a:t>
            </a:r>
            <a:r>
              <a:rPr lang="ko-KR" altLang="en-US" sz="1100" dirty="0" smtClean="0"/>
              <a:t>상품 품질</a:t>
            </a:r>
            <a:r>
              <a:rPr lang="en-US" altLang="ko-KR" sz="1100" dirty="0" smtClean="0"/>
              <a:t>/ </a:t>
            </a:r>
            <a:r>
              <a:rPr lang="ko-KR" altLang="en-US" sz="1100" dirty="0" smtClean="0"/>
              <a:t>디자인</a:t>
            </a:r>
            <a:endParaRPr lang="en-US" altLang="ko-KR" sz="1100" dirty="0" smtClean="0"/>
          </a:p>
          <a:p>
            <a:r>
              <a:rPr lang="en-US" altLang="ko-KR" sz="1100" dirty="0" smtClean="0"/>
              <a:t>        2. </a:t>
            </a:r>
            <a:r>
              <a:rPr lang="ko-KR" altLang="en-US" sz="1100" dirty="0" smtClean="0"/>
              <a:t>식품 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맛</a:t>
            </a:r>
            <a:r>
              <a:rPr lang="en-US" altLang="ko-KR" sz="1100" dirty="0" smtClean="0"/>
              <a:t>) / </a:t>
            </a:r>
            <a:r>
              <a:rPr lang="ko-KR" altLang="en-US" sz="1100" dirty="0" smtClean="0"/>
              <a:t>공산품 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기능</a:t>
            </a:r>
            <a:r>
              <a:rPr lang="en-US" altLang="ko-KR" sz="1100" dirty="0" smtClean="0"/>
              <a:t>)</a:t>
            </a:r>
            <a:endParaRPr lang="ko-KR" altLang="ko-KR" sz="1100" dirty="0"/>
          </a:p>
          <a:p>
            <a:r>
              <a:rPr lang="en-US" altLang="ko-KR" sz="1100" dirty="0" smtClean="0"/>
              <a:t>        3. </a:t>
            </a:r>
            <a:r>
              <a:rPr lang="ko-KR" altLang="en-US" sz="1100" dirty="0" err="1" smtClean="0"/>
              <a:t>가격적합성</a:t>
            </a:r>
            <a:endParaRPr lang="en-US" altLang="ko-KR" sz="1100" dirty="0" smtClean="0"/>
          </a:p>
          <a:p>
            <a:r>
              <a:rPr lang="en-US" altLang="ko-KR" sz="1100" dirty="0" smtClean="0"/>
              <a:t>        4. </a:t>
            </a:r>
            <a:r>
              <a:rPr lang="ko-KR" altLang="en-US" sz="1100" dirty="0" smtClean="0"/>
              <a:t>고객 사용 편리성</a:t>
            </a:r>
            <a:endParaRPr lang="ko-KR" altLang="ko-KR" sz="1100" dirty="0"/>
          </a:p>
          <a:p>
            <a:r>
              <a:rPr lang="en-US" altLang="ko-KR" sz="1100" dirty="0" smtClean="0"/>
              <a:t>        5. </a:t>
            </a:r>
            <a:r>
              <a:rPr lang="ko-KR" altLang="en-US" sz="1100" dirty="0" smtClean="0"/>
              <a:t>구매의사 </a:t>
            </a:r>
            <a:endParaRPr lang="ko-KR" altLang="ko-KR" sz="1100" dirty="0"/>
          </a:p>
          <a:p>
            <a:r>
              <a:rPr lang="en-US" altLang="ko-KR" sz="1100" dirty="0"/>
              <a:t> </a:t>
            </a:r>
            <a:endParaRPr lang="en-US" altLang="ko-KR" sz="1100" dirty="0" smtClean="0"/>
          </a:p>
          <a:p>
            <a:endParaRPr lang="ko-KR" altLang="ko-KR" sz="1100" dirty="0"/>
          </a:p>
          <a:p>
            <a:r>
              <a:rPr lang="en-US" altLang="ko-KR" sz="1100" dirty="0"/>
              <a:t>  </a:t>
            </a:r>
            <a:endParaRPr lang="ko-KR" altLang="ko-KR" sz="1100" dirty="0"/>
          </a:p>
          <a:p>
            <a:r>
              <a:rPr lang="ko-KR" altLang="en-US" sz="1100" dirty="0" smtClean="0"/>
              <a:t>②</a:t>
            </a:r>
            <a:r>
              <a:rPr lang="ko-KR" altLang="ko-KR" sz="1100" dirty="0" smtClean="0"/>
              <a:t> </a:t>
            </a:r>
            <a:r>
              <a:rPr lang="ko-KR" altLang="ko-KR" sz="1100" dirty="0"/>
              <a:t>제</a:t>
            </a:r>
            <a:r>
              <a:rPr lang="en-US" altLang="ko-KR" sz="1100" dirty="0"/>
              <a:t>1</a:t>
            </a:r>
            <a:r>
              <a:rPr lang="ko-KR" altLang="ko-KR" sz="1100" dirty="0"/>
              <a:t>항 </a:t>
            </a:r>
            <a:r>
              <a:rPr lang="ko-KR" altLang="ko-KR" sz="1100" dirty="0" smtClean="0"/>
              <a:t>기준에도 불구하고</a:t>
            </a:r>
            <a:r>
              <a:rPr lang="en-US" altLang="ko-KR" sz="1100" dirty="0"/>
              <a:t> </a:t>
            </a:r>
            <a:r>
              <a:rPr lang="ko-KR" altLang="ko-KR" sz="1100" dirty="0" smtClean="0"/>
              <a:t>상품소개 </a:t>
            </a:r>
            <a:r>
              <a:rPr lang="ko-KR" altLang="ko-KR" sz="1100" dirty="0"/>
              <a:t>및 판매방송 </a:t>
            </a:r>
            <a:r>
              <a:rPr lang="ko-KR" altLang="ko-KR" sz="1100" dirty="0" smtClean="0"/>
              <a:t>심의에</a:t>
            </a:r>
            <a:r>
              <a:rPr lang="en-US" altLang="ko-KR" sz="1100" dirty="0" smtClean="0"/>
              <a:t> </a:t>
            </a:r>
            <a:r>
              <a:rPr lang="ko-KR" altLang="ko-KR" sz="1100" dirty="0" smtClean="0"/>
              <a:t>관한 </a:t>
            </a:r>
            <a:r>
              <a:rPr lang="ko-KR" altLang="ko-KR" sz="1100" dirty="0"/>
              <a:t>규정 </a:t>
            </a:r>
            <a:r>
              <a:rPr lang="en-US" altLang="ko-KR" sz="1100" dirty="0" smtClean="0"/>
              <a:t>64</a:t>
            </a:r>
            <a:r>
              <a:rPr lang="ko-KR" altLang="ko-KR" sz="1100" dirty="0"/>
              <a:t>조</a:t>
            </a:r>
            <a:r>
              <a:rPr lang="en-US" altLang="ko-KR" sz="1100" dirty="0"/>
              <a:t>(</a:t>
            </a:r>
            <a:r>
              <a:rPr lang="ko-KR" altLang="ko-KR" sz="1100" dirty="0"/>
              <a:t>방송금지</a:t>
            </a:r>
            <a:r>
              <a:rPr lang="en-US" altLang="ko-KR" sz="1100" dirty="0"/>
              <a:t>)</a:t>
            </a:r>
            <a:r>
              <a:rPr lang="ko-KR" altLang="ko-KR" sz="1100" dirty="0"/>
              <a:t>에 </a:t>
            </a:r>
            <a:r>
              <a:rPr lang="ko-KR" altLang="en-US" sz="1100" dirty="0" smtClean="0"/>
              <a:t>해당하</a:t>
            </a:r>
            <a:r>
              <a:rPr lang="ko-KR" altLang="ko-KR" sz="1100" dirty="0" smtClean="0"/>
              <a:t>거나</a:t>
            </a:r>
            <a:r>
              <a:rPr lang="en-US" altLang="ko-KR" sz="1100" dirty="0" smtClean="0"/>
              <a:t>, </a:t>
            </a:r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 </a:t>
            </a:r>
            <a:r>
              <a:rPr lang="ko-KR" altLang="ko-KR" sz="1100" dirty="0" smtClean="0"/>
              <a:t>기타 </a:t>
            </a:r>
            <a:r>
              <a:rPr lang="ko-KR" altLang="ko-KR" sz="1100" dirty="0"/>
              <a:t>방송 심의 상 문제가 </a:t>
            </a:r>
            <a:r>
              <a:rPr lang="ko-KR" altLang="ko-KR" sz="1100" dirty="0" smtClean="0"/>
              <a:t>발생될 </a:t>
            </a:r>
            <a:r>
              <a:rPr lang="ko-KR" altLang="ko-KR" sz="1100" dirty="0"/>
              <a:t>여지가 있는 상품에 대해서는 입점 제안을 </a:t>
            </a:r>
            <a:r>
              <a:rPr lang="ko-KR" altLang="en-US" sz="1100" dirty="0" smtClean="0"/>
              <a:t>반려</a:t>
            </a:r>
            <a:r>
              <a:rPr lang="ko-KR" altLang="ko-KR" sz="1100" dirty="0" smtClean="0"/>
              <a:t>하며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담당 </a:t>
            </a:r>
            <a:r>
              <a:rPr lang="en-US" altLang="ko-KR" sz="1100" dirty="0" smtClean="0"/>
              <a:t>MD</a:t>
            </a:r>
            <a:r>
              <a:rPr lang="ko-KR" altLang="en-US" sz="1100" dirty="0" smtClean="0"/>
              <a:t>는</a:t>
            </a:r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 </a:t>
            </a:r>
            <a:r>
              <a:rPr lang="ko-KR" altLang="ko-KR" sz="1100" dirty="0" smtClean="0"/>
              <a:t>해당 </a:t>
            </a:r>
            <a:r>
              <a:rPr lang="ko-KR" altLang="ko-KR" sz="1100" dirty="0"/>
              <a:t>사유를 </a:t>
            </a:r>
            <a:r>
              <a:rPr lang="ko-KR" altLang="ko-KR" sz="1100" dirty="0" err="1" smtClean="0"/>
              <a:t>협력사에게</a:t>
            </a:r>
            <a:r>
              <a:rPr lang="ko-KR" altLang="ko-KR" sz="1100" dirty="0" smtClean="0"/>
              <a:t> </a:t>
            </a:r>
            <a:r>
              <a:rPr lang="ko-KR" altLang="ko-KR" sz="1100" dirty="0"/>
              <a:t>고지하여야 한다</a:t>
            </a:r>
            <a:r>
              <a:rPr lang="en-US" altLang="ko-KR" sz="1100" dirty="0"/>
              <a:t>.</a:t>
            </a:r>
            <a:endParaRPr lang="ko-KR" altLang="ko-KR" sz="1100" dirty="0"/>
          </a:p>
          <a:p>
            <a:r>
              <a:rPr lang="en-US" altLang="ko-KR" sz="1100" dirty="0"/>
              <a:t> </a:t>
            </a:r>
            <a:endParaRPr lang="ko-KR" altLang="ko-KR" sz="1100" dirty="0"/>
          </a:p>
          <a:p>
            <a:endParaRPr lang="en-US" altLang="ko-KR" sz="1100" dirty="0" smtClean="0"/>
          </a:p>
          <a:p>
            <a:r>
              <a:rPr lang="en-US" altLang="ko-KR" sz="1100" dirty="0" smtClean="0"/>
              <a:t>1) Risk</a:t>
            </a:r>
            <a:r>
              <a:rPr lang="ko-KR" altLang="ko-KR" sz="1100" dirty="0" smtClean="0"/>
              <a:t>관리상품</a:t>
            </a:r>
            <a:endParaRPr lang="en-US" altLang="ko-KR" sz="1100" dirty="0"/>
          </a:p>
          <a:p>
            <a:r>
              <a:rPr lang="en-US" altLang="ko-KR" sz="1100" dirty="0" smtClean="0"/>
              <a:t>     - </a:t>
            </a:r>
            <a:r>
              <a:rPr lang="ko-KR" altLang="en-US" sz="1100" dirty="0" smtClean="0"/>
              <a:t>설치가구</a:t>
            </a:r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 - </a:t>
            </a:r>
            <a:r>
              <a:rPr lang="ko-KR" altLang="en-US" sz="1100" dirty="0" smtClean="0"/>
              <a:t>스포츠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레저 헬스용품 중 </a:t>
            </a:r>
            <a:r>
              <a:rPr lang="en-US" altLang="ko-KR" sz="1100" dirty="0" smtClean="0"/>
              <a:t>AS</a:t>
            </a:r>
            <a:r>
              <a:rPr lang="ko-KR" altLang="en-US" sz="1100" dirty="0" smtClean="0"/>
              <a:t>상품</a:t>
            </a:r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 - </a:t>
            </a:r>
            <a:r>
              <a:rPr lang="ko-KR" altLang="en-US" sz="1100" dirty="0" smtClean="0"/>
              <a:t>자동차 용품 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차량 전원 연결 제품 등</a:t>
            </a:r>
            <a:r>
              <a:rPr lang="en-US" altLang="ko-KR" sz="1100" dirty="0" smtClean="0"/>
              <a:t>)</a:t>
            </a:r>
          </a:p>
          <a:p>
            <a:r>
              <a:rPr lang="en-US" altLang="ko-KR" sz="1100" dirty="0"/>
              <a:t>     - </a:t>
            </a:r>
            <a:r>
              <a:rPr lang="ko-KR" altLang="en-US" sz="1100" dirty="0"/>
              <a:t>가전제품 </a:t>
            </a:r>
            <a:r>
              <a:rPr lang="en-US" altLang="ko-KR" sz="1100" dirty="0"/>
              <a:t>(</a:t>
            </a:r>
            <a:r>
              <a:rPr lang="ko-KR" altLang="en-US" sz="1100" dirty="0"/>
              <a:t>생활가전</a:t>
            </a:r>
            <a:r>
              <a:rPr lang="en-US" altLang="ko-KR" sz="1100" dirty="0"/>
              <a:t>, </a:t>
            </a:r>
            <a:r>
              <a:rPr lang="ko-KR" altLang="en-US" sz="1100" dirty="0"/>
              <a:t>주방가전</a:t>
            </a:r>
            <a:r>
              <a:rPr lang="en-US" altLang="ko-KR" sz="1100" dirty="0"/>
              <a:t>, </a:t>
            </a:r>
            <a:r>
              <a:rPr lang="ko-KR" altLang="en-US" sz="1100" dirty="0"/>
              <a:t>계절가전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이미용기기</a:t>
            </a:r>
            <a:r>
              <a:rPr lang="en-US" altLang="ko-KR" sz="1100" dirty="0"/>
              <a:t>, </a:t>
            </a:r>
            <a:r>
              <a:rPr lang="ko-KR" altLang="en-US" sz="1100" dirty="0"/>
              <a:t>건강용품</a:t>
            </a:r>
            <a:r>
              <a:rPr lang="en-US" altLang="ko-KR" sz="1100" dirty="0"/>
              <a:t>(</a:t>
            </a:r>
            <a:r>
              <a:rPr lang="ko-KR" altLang="en-US" sz="1100" dirty="0"/>
              <a:t>마사지기 등</a:t>
            </a:r>
            <a:r>
              <a:rPr lang="en-US" altLang="ko-KR" sz="1100" dirty="0"/>
              <a:t>), </a:t>
            </a:r>
            <a:r>
              <a:rPr lang="ko-KR" altLang="en-US" sz="1100" dirty="0"/>
              <a:t>기타 전기용품</a:t>
            </a:r>
            <a:r>
              <a:rPr lang="en-US" altLang="ko-KR" sz="1100" dirty="0" smtClean="0"/>
              <a:t>)</a:t>
            </a:r>
          </a:p>
          <a:p>
            <a:endParaRPr lang="en-US" altLang="ko-KR" sz="1100" dirty="0">
              <a:solidFill>
                <a:srgbClr val="FF0000"/>
              </a:solidFill>
            </a:endParaRPr>
          </a:p>
          <a:p>
            <a:r>
              <a:rPr lang="en-US" altLang="ko-KR" sz="1100" dirty="0" smtClean="0"/>
              <a:t> 2</a:t>
            </a:r>
            <a:r>
              <a:rPr lang="en-US" altLang="ko-KR" sz="1100" dirty="0"/>
              <a:t>) Risk</a:t>
            </a:r>
            <a:r>
              <a:rPr lang="ko-KR" altLang="ko-KR" sz="1100" dirty="0"/>
              <a:t>관리규정</a:t>
            </a:r>
            <a:r>
              <a:rPr lang="en-US" altLang="ko-KR" sz="1100" dirty="0"/>
              <a:t>:</a:t>
            </a:r>
            <a:r>
              <a:rPr lang="ko-KR" altLang="ko-KR" sz="1100" dirty="0"/>
              <a:t>본 규정은 상품 결함</a:t>
            </a:r>
            <a:r>
              <a:rPr lang="en-US" altLang="ko-KR" sz="1100" dirty="0"/>
              <a:t>,</a:t>
            </a:r>
            <a:r>
              <a:rPr lang="ko-KR" altLang="ko-KR" sz="1100" dirty="0"/>
              <a:t>과장 광고</a:t>
            </a:r>
            <a:r>
              <a:rPr lang="en-US" altLang="ko-KR" sz="1100" dirty="0"/>
              <a:t>,</a:t>
            </a:r>
            <a:r>
              <a:rPr lang="ko-KR" altLang="ko-KR" sz="1100" dirty="0"/>
              <a:t>협력업체의 부도</a:t>
            </a:r>
            <a:r>
              <a:rPr lang="en-US" altLang="ko-KR" sz="1100" dirty="0"/>
              <a:t>, A/S</a:t>
            </a:r>
            <a:r>
              <a:rPr lang="ko-KR" altLang="ko-KR" sz="1100" dirty="0"/>
              <a:t>등 서비스 중단 등</a:t>
            </a:r>
            <a:r>
              <a:rPr lang="en-US" altLang="ko-KR" sz="1100" dirty="0"/>
              <a:t>(</a:t>
            </a:r>
            <a:r>
              <a:rPr lang="ko-KR" altLang="ko-KR" sz="1100" dirty="0"/>
              <a:t>이하 “</a:t>
            </a:r>
            <a:r>
              <a:rPr lang="ko-KR" altLang="ko-KR" sz="1100" dirty="0" smtClean="0"/>
              <a:t>사고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등</a:t>
            </a:r>
            <a:r>
              <a:rPr lang="en-US" altLang="ko-KR" sz="1100" dirty="0" smtClean="0"/>
              <a:t>”</a:t>
            </a:r>
            <a:r>
              <a:rPr lang="ko-KR" altLang="en-US" sz="1100" dirty="0" smtClean="0"/>
              <a:t>이라</a:t>
            </a:r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 </a:t>
            </a:r>
            <a:r>
              <a:rPr lang="ko-KR" altLang="ko-KR" sz="1100" dirty="0" smtClean="0"/>
              <a:t>함</a:t>
            </a:r>
            <a:r>
              <a:rPr lang="en-US" altLang="ko-KR" sz="1100" dirty="0"/>
              <a:t>)</a:t>
            </a:r>
            <a:r>
              <a:rPr lang="ko-KR" altLang="ko-KR" sz="1100" dirty="0"/>
              <a:t>의 </a:t>
            </a:r>
            <a:r>
              <a:rPr lang="ko-KR" altLang="ko-KR" sz="1100" dirty="0" smtClean="0"/>
              <a:t>사유로 </a:t>
            </a:r>
            <a:r>
              <a:rPr lang="ko-KR" altLang="ko-KR" sz="1100" dirty="0"/>
              <a:t>소비자단체</a:t>
            </a:r>
            <a:r>
              <a:rPr lang="en-US" altLang="ko-KR" sz="1100" dirty="0"/>
              <a:t>,</a:t>
            </a:r>
            <a:r>
              <a:rPr lang="ko-KR" altLang="ko-KR" sz="1100" dirty="0"/>
              <a:t>다수의 고객들로부터 대량의 </a:t>
            </a:r>
            <a:r>
              <a:rPr lang="ko-KR" altLang="ko-KR" sz="1100" dirty="0" err="1"/>
              <a:t>리콜</a:t>
            </a:r>
            <a:r>
              <a:rPr lang="en-US" altLang="ko-KR" sz="1100" dirty="0"/>
              <a:t>,</a:t>
            </a:r>
            <a:r>
              <a:rPr lang="ko-KR" altLang="ko-KR" sz="1100" dirty="0"/>
              <a:t>환불</a:t>
            </a:r>
            <a:r>
              <a:rPr lang="en-US" altLang="ko-KR" sz="1100" dirty="0"/>
              <a:t>,</a:t>
            </a:r>
            <a:r>
              <a:rPr lang="ko-KR" altLang="ko-KR" sz="1100" dirty="0"/>
              <a:t>보상 요청 등이 </a:t>
            </a:r>
            <a:r>
              <a:rPr lang="ko-KR" altLang="ko-KR" sz="1100" dirty="0" smtClean="0"/>
              <a:t>발생할</a:t>
            </a:r>
            <a:r>
              <a:rPr lang="en-US" altLang="ko-KR" sz="1100" dirty="0" smtClean="0"/>
              <a:t> </a:t>
            </a:r>
            <a:r>
              <a:rPr lang="ko-KR" altLang="ko-KR" sz="1100" dirty="0" smtClean="0"/>
              <a:t>가능성이</a:t>
            </a:r>
            <a:r>
              <a:rPr lang="en-US" altLang="ko-KR" sz="1100" dirty="0" smtClean="0"/>
              <a:t> </a:t>
            </a:r>
            <a:r>
              <a:rPr lang="ko-KR" altLang="ko-KR" sz="1100" dirty="0" smtClean="0"/>
              <a:t>있는 </a:t>
            </a:r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 </a:t>
            </a:r>
            <a:r>
              <a:rPr lang="ko-KR" altLang="ko-KR" sz="1100" dirty="0" smtClean="0"/>
              <a:t>상품</a:t>
            </a:r>
            <a:r>
              <a:rPr lang="en-US" altLang="ko-KR" sz="1100" dirty="0"/>
              <a:t>(</a:t>
            </a:r>
            <a:r>
              <a:rPr lang="ko-KR" altLang="ko-KR" sz="1100" dirty="0"/>
              <a:t>이하 “</a:t>
            </a:r>
            <a:r>
              <a:rPr lang="en-US" altLang="ko-KR" sz="1100" dirty="0"/>
              <a:t>RISK </a:t>
            </a:r>
            <a:r>
              <a:rPr lang="ko-KR" altLang="ko-KR" sz="1100" dirty="0"/>
              <a:t>관리 대상 상품”이라 한다</a:t>
            </a:r>
            <a:r>
              <a:rPr lang="en-US" altLang="ko-KR" sz="1100" dirty="0"/>
              <a:t>)</a:t>
            </a:r>
            <a:r>
              <a:rPr lang="ko-KR" altLang="ko-KR" sz="1100" dirty="0"/>
              <a:t>의 판매 및 사후 관리와 관련하여</a:t>
            </a:r>
            <a:r>
              <a:rPr lang="en-US" altLang="ko-KR" sz="1100" dirty="0"/>
              <a:t>,</a:t>
            </a:r>
            <a:r>
              <a:rPr lang="ko-KR" altLang="ko-KR" sz="1100" dirty="0"/>
              <a:t>사전 </a:t>
            </a:r>
            <a:r>
              <a:rPr lang="ko-KR" altLang="ko-KR" sz="1100" dirty="0" smtClean="0"/>
              <a:t>점검 </a:t>
            </a:r>
            <a:r>
              <a:rPr lang="ko-KR" altLang="ko-KR" sz="1100" dirty="0"/>
              <a:t>절차를 </a:t>
            </a:r>
            <a:r>
              <a:rPr lang="ko-KR" altLang="ko-KR" sz="1100" dirty="0" smtClean="0"/>
              <a:t>포함한</a:t>
            </a:r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 </a:t>
            </a:r>
            <a:r>
              <a:rPr lang="ko-KR" altLang="ko-KR" sz="1100" dirty="0" smtClean="0"/>
              <a:t>업무 </a:t>
            </a:r>
            <a:r>
              <a:rPr lang="ko-KR" altLang="ko-KR" sz="1100" dirty="0"/>
              <a:t>처리 기준 및 해당</a:t>
            </a:r>
            <a:r>
              <a:rPr lang="en-US" altLang="ko-KR" sz="1100" dirty="0"/>
              <a:t>RISK</a:t>
            </a:r>
            <a:r>
              <a:rPr lang="ko-KR" altLang="ko-KR" sz="1100" dirty="0"/>
              <a:t>관리 대상 상품 판매에 따른 각 부서간 역할과 </a:t>
            </a:r>
            <a:r>
              <a:rPr lang="ko-KR" altLang="ko-KR" sz="1100" dirty="0" smtClean="0"/>
              <a:t>책임을 </a:t>
            </a:r>
            <a:r>
              <a:rPr lang="ko-KR" altLang="ko-KR" sz="1100" dirty="0"/>
              <a:t>분명히 함으로써</a:t>
            </a:r>
            <a:r>
              <a:rPr lang="en-US" altLang="ko-KR" sz="1100" dirty="0" smtClean="0"/>
              <a:t>,</a:t>
            </a:r>
            <a:r>
              <a:rPr lang="en-US" altLang="ko-KR" sz="1100" dirty="0"/>
              <a:t> </a:t>
            </a:r>
            <a:r>
              <a:rPr lang="ko-KR" altLang="ko-KR" sz="1100" dirty="0" smtClean="0"/>
              <a:t>향후 </a:t>
            </a:r>
            <a:r>
              <a:rPr lang="en-US" altLang="ko-KR" sz="1100" dirty="0" smtClean="0"/>
              <a:t>     </a:t>
            </a:r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 </a:t>
            </a:r>
            <a:r>
              <a:rPr lang="ko-KR" altLang="ko-KR" sz="1100" dirty="0" smtClean="0"/>
              <a:t>발생할 </a:t>
            </a:r>
            <a:r>
              <a:rPr lang="ko-KR" altLang="ko-KR" sz="1100" dirty="0"/>
              <a:t>위험에 사전 대응하고</a:t>
            </a:r>
            <a:r>
              <a:rPr lang="en-US" altLang="ko-KR" sz="1100" dirty="0"/>
              <a:t>,</a:t>
            </a:r>
            <a:r>
              <a:rPr lang="ko-KR" altLang="ko-KR" sz="1100" dirty="0"/>
              <a:t>사고 등 발생 시 신속</a:t>
            </a:r>
            <a:r>
              <a:rPr lang="en-US" altLang="ko-KR" sz="1100" dirty="0"/>
              <a:t>,</a:t>
            </a:r>
            <a:r>
              <a:rPr lang="ko-KR" altLang="ko-KR" sz="1100" dirty="0" smtClean="0"/>
              <a:t>적정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대응함으</a:t>
            </a:r>
            <a:r>
              <a:rPr lang="ko-KR" altLang="ko-KR" sz="1100" dirty="0" smtClean="0"/>
              <a:t>로써 고객 </a:t>
            </a:r>
            <a:r>
              <a:rPr lang="ko-KR" altLang="ko-KR" sz="1100" dirty="0"/>
              <a:t>및 회사의 손실을 </a:t>
            </a:r>
            <a:r>
              <a:rPr lang="ko-KR" altLang="ko-KR" sz="1100" dirty="0" smtClean="0"/>
              <a:t>최소화할 </a:t>
            </a:r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 </a:t>
            </a:r>
            <a:r>
              <a:rPr lang="ko-KR" altLang="ko-KR" sz="1100" dirty="0" smtClean="0"/>
              <a:t>수 </a:t>
            </a:r>
            <a:r>
              <a:rPr lang="ko-KR" altLang="ko-KR" sz="1100" dirty="0"/>
              <a:t>있도록 하기 위해 </a:t>
            </a:r>
            <a:r>
              <a:rPr lang="ko-KR" altLang="ko-KR" sz="1100" dirty="0" smtClean="0"/>
              <a:t>운영한다</a:t>
            </a:r>
            <a:r>
              <a:rPr lang="en-US" altLang="ko-KR" sz="1100" dirty="0" smtClean="0"/>
              <a:t>.</a:t>
            </a:r>
            <a:endParaRPr lang="ko-KR" altLang="ko-KR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425450" y="10064750"/>
            <a:ext cx="6693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smtClean="0"/>
              <a:t>- 2 -</a:t>
            </a:r>
            <a:endParaRPr lang="ko-KR" altLang="en-US" sz="1200"/>
          </a:p>
        </p:txBody>
      </p:sp>
    </p:spTree>
    <p:extLst>
      <p:ext uri="{BB962C8B-B14F-4D97-AF65-F5344CB8AC3E}">
        <p14:creationId xmlns:p14="http://schemas.microsoft.com/office/powerpoint/2010/main" val="56052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360934" y="359283"/>
            <a:ext cx="3175" cy="996378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196963" y="359283"/>
            <a:ext cx="3175" cy="996378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0934" y="359283"/>
            <a:ext cx="6836028" cy="317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978281" y="616331"/>
            <a:ext cx="21836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</a:t>
            </a:r>
            <a:r>
              <a:rPr lang="en-US" altLang="ko-KR" sz="1000" b="1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S홈쇼핑 상품선정 기준 및 절차 ¶</a:t>
            </a:r>
            <a:endParaRPr lang="ko-KR" altLang="ko-KR" sz="10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978281" y="730504"/>
            <a:ext cx="58773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---------------------------------------------------------------------------</a:t>
            </a:r>
            <a:endParaRPr lang="ko-KR" altLang="ko-KR" sz="900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360934" y="10323068"/>
            <a:ext cx="6836028" cy="317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2519" y="1181682"/>
            <a:ext cx="6553200" cy="533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ko-KR" sz="1200" b="1" dirty="0"/>
              <a:t>제</a:t>
            </a:r>
            <a:r>
              <a:rPr lang="en-US" altLang="ko-KR" sz="1200" b="1" dirty="0"/>
              <a:t>4</a:t>
            </a:r>
            <a:r>
              <a:rPr lang="ko-KR" altLang="ko-KR" sz="1200" b="1" dirty="0" smtClean="0"/>
              <a:t>장</a:t>
            </a:r>
            <a:r>
              <a:rPr lang="en-US" altLang="ko-KR" sz="1200" b="1" dirty="0" smtClean="0"/>
              <a:t> (</a:t>
            </a:r>
            <a:r>
              <a:rPr lang="ko-KR" altLang="en-US" sz="1200" b="1" dirty="0" err="1" smtClean="0"/>
              <a:t>입점협력사</a:t>
            </a:r>
            <a:r>
              <a:rPr lang="ko-KR" altLang="ko-KR" sz="1200" b="1" dirty="0" smtClean="0"/>
              <a:t> </a:t>
            </a:r>
            <a:r>
              <a:rPr lang="ko-KR" altLang="ko-KR" sz="1200" b="1" dirty="0"/>
              <a:t>건실성</a:t>
            </a:r>
            <a:r>
              <a:rPr lang="en-US" altLang="ko-KR" sz="1200" b="1" dirty="0" smtClean="0"/>
              <a:t>)</a:t>
            </a:r>
          </a:p>
          <a:p>
            <a:endParaRPr lang="en-US" altLang="ko-KR" sz="1200" dirty="0"/>
          </a:p>
          <a:p>
            <a:r>
              <a:rPr lang="ko-KR" altLang="ko-KR" sz="1200" b="1" smtClean="0">
                <a:solidFill>
                  <a:srgbClr val="FF0000"/>
                </a:solidFill>
              </a:rPr>
              <a:t>제</a:t>
            </a:r>
            <a:r>
              <a:rPr lang="en-US" altLang="ko-KR" sz="1200" b="1" smtClean="0">
                <a:solidFill>
                  <a:srgbClr val="FF0000"/>
                </a:solidFill>
              </a:rPr>
              <a:t>5</a:t>
            </a:r>
            <a:r>
              <a:rPr lang="ko-KR" altLang="ko-KR" sz="1200" b="1" smtClean="0">
                <a:solidFill>
                  <a:srgbClr val="FF0000"/>
                </a:solidFill>
              </a:rPr>
              <a:t>조</a:t>
            </a:r>
            <a:r>
              <a:rPr lang="en-US" altLang="ko-KR" sz="1200" b="1" smtClean="0">
                <a:solidFill>
                  <a:srgbClr val="FF0000"/>
                </a:solidFill>
              </a:rPr>
              <a:t>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200" b="1" err="1" smtClean="0">
                <a:solidFill>
                  <a:srgbClr val="FF0000"/>
                </a:solidFill>
              </a:rPr>
              <a:t>입접협력사</a:t>
            </a:r>
            <a:r>
              <a:rPr lang="ko-KR" altLang="ko-KR" sz="1200" b="1" smtClean="0">
                <a:solidFill>
                  <a:srgbClr val="FF0000"/>
                </a:solidFill>
              </a:rPr>
              <a:t> </a:t>
            </a:r>
            <a:r>
              <a:rPr lang="ko-KR" altLang="en-US" sz="1200" b="1" smtClean="0">
                <a:solidFill>
                  <a:srgbClr val="FF0000"/>
                </a:solidFill>
              </a:rPr>
              <a:t>신용평가</a:t>
            </a:r>
            <a:r>
              <a:rPr lang="en-US" altLang="ko-KR" sz="1200" b="1" smtClean="0">
                <a:solidFill>
                  <a:srgbClr val="FF0000"/>
                </a:solidFill>
              </a:rPr>
              <a:t>)</a:t>
            </a:r>
            <a:endParaRPr lang="en-US" altLang="ko-KR" sz="1200" b="1" dirty="0" smtClean="0">
              <a:solidFill>
                <a:srgbClr val="FF0000"/>
              </a:solidFill>
            </a:endParaRPr>
          </a:p>
          <a:p>
            <a:endParaRPr lang="en-US" altLang="ko-KR" sz="1200" b="1" dirty="0" smtClean="0"/>
          </a:p>
          <a:p>
            <a:r>
              <a:rPr lang="ko-KR" altLang="ko-KR" sz="1100" dirty="0" smtClean="0"/>
              <a:t>①</a:t>
            </a:r>
            <a:r>
              <a:rPr lang="en-US" altLang="ko-KR" sz="1100" dirty="0"/>
              <a:t>(</a:t>
            </a:r>
            <a:r>
              <a:rPr lang="ko-KR" altLang="ko-KR" sz="1100" dirty="0"/>
              <a:t>주</a:t>
            </a:r>
            <a:r>
              <a:rPr lang="en-US" altLang="ko-KR" sz="1100" dirty="0"/>
              <a:t>)NS</a:t>
            </a:r>
            <a:r>
              <a:rPr lang="ko-KR" altLang="ko-KR" sz="1100" dirty="0"/>
              <a:t>홈쇼핑의</a:t>
            </a:r>
            <a:r>
              <a:rPr lang="en-US" altLang="ko-KR" sz="1100" dirty="0"/>
              <a:t>TV</a:t>
            </a:r>
            <a:r>
              <a:rPr lang="ko-KR" altLang="ko-KR" sz="1100" dirty="0"/>
              <a:t>홈쇼핑 방송을 </a:t>
            </a:r>
            <a:r>
              <a:rPr lang="ko-KR" altLang="ko-KR" sz="1100" dirty="0" smtClean="0"/>
              <a:t>위한</a:t>
            </a:r>
            <a:r>
              <a:rPr lang="en-US" altLang="ko-KR" sz="1100" dirty="0" smtClean="0"/>
              <a:t> </a:t>
            </a:r>
            <a:r>
              <a:rPr lang="ko-KR" altLang="ko-KR" sz="1100" dirty="0">
                <a:solidFill>
                  <a:srgbClr val="FF0000"/>
                </a:solidFill>
              </a:rPr>
              <a:t>상품 </a:t>
            </a:r>
            <a:r>
              <a:rPr lang="ko-KR" altLang="ko-KR" sz="1100">
                <a:solidFill>
                  <a:srgbClr val="FF0000"/>
                </a:solidFill>
              </a:rPr>
              <a:t>및 </a:t>
            </a:r>
            <a:r>
              <a:rPr lang="ko-KR" altLang="en-US" sz="1100" smtClean="0">
                <a:solidFill>
                  <a:srgbClr val="FF0000"/>
                </a:solidFill>
              </a:rPr>
              <a:t>협력</a:t>
            </a:r>
            <a:r>
              <a:rPr lang="ko-KR" altLang="ko-KR" sz="1100" smtClean="0">
                <a:solidFill>
                  <a:srgbClr val="FF0000"/>
                </a:solidFill>
              </a:rPr>
              <a:t>업체 </a:t>
            </a:r>
            <a:r>
              <a:rPr lang="ko-KR" altLang="ko-KR" sz="1100">
                <a:solidFill>
                  <a:srgbClr val="FF0000"/>
                </a:solidFill>
              </a:rPr>
              <a:t>선정 </a:t>
            </a:r>
            <a:r>
              <a:rPr lang="ko-KR" altLang="ko-KR" sz="1100" smtClean="0">
                <a:solidFill>
                  <a:srgbClr val="FF0000"/>
                </a:solidFill>
              </a:rPr>
              <a:t>시</a:t>
            </a:r>
            <a:r>
              <a:rPr lang="en-US" altLang="ko-KR" sz="1100" smtClean="0">
                <a:solidFill>
                  <a:srgbClr val="FF0000"/>
                </a:solidFill>
              </a:rPr>
              <a:t>, </a:t>
            </a:r>
            <a:r>
              <a:rPr lang="ko-KR" altLang="en-US" sz="1100" smtClean="0">
                <a:solidFill>
                  <a:srgbClr val="FF0000"/>
                </a:solidFill>
              </a:rPr>
              <a:t>협력업</a:t>
            </a:r>
            <a:r>
              <a:rPr lang="ko-KR" altLang="ko-KR" sz="1100" smtClean="0">
                <a:solidFill>
                  <a:srgbClr val="FF0000"/>
                </a:solidFill>
              </a:rPr>
              <a:t>체로 인한</a:t>
            </a:r>
            <a:r>
              <a:rPr lang="en-US" altLang="ko-KR" sz="1100" smtClean="0">
                <a:solidFill>
                  <a:srgbClr val="FF0000"/>
                </a:solidFill>
              </a:rPr>
              <a:t> </a:t>
            </a:r>
            <a:r>
              <a:rPr lang="ko-KR" altLang="en-US" sz="1100" smtClean="0">
                <a:solidFill>
                  <a:srgbClr val="FF0000"/>
                </a:solidFill>
              </a:rPr>
              <a:t>소비자 피해</a:t>
            </a:r>
            <a:r>
              <a:rPr lang="en-US" altLang="ko-KR" sz="1100" smtClean="0">
                <a:solidFill>
                  <a:srgbClr val="FF0000"/>
                </a:solidFill>
              </a:rPr>
              <a:t>   </a:t>
            </a:r>
            <a:r>
              <a:rPr lang="ko-KR" altLang="ko-KR" sz="1100" smtClean="0">
                <a:solidFill>
                  <a:srgbClr val="FF0000"/>
                </a:solidFill>
              </a:rPr>
              <a:t>발생을</a:t>
            </a:r>
            <a:r>
              <a:rPr lang="en-US" altLang="ko-KR" sz="1100" smtClean="0"/>
              <a:t>       </a:t>
            </a:r>
            <a:r>
              <a:rPr lang="ko-KR" altLang="ko-KR" sz="1100" smtClean="0"/>
              <a:t>사전에 </a:t>
            </a:r>
            <a:r>
              <a:rPr lang="ko-KR" altLang="ko-KR" sz="1100" dirty="0"/>
              <a:t>예방하고 이를 최소화 </a:t>
            </a:r>
            <a:r>
              <a:rPr lang="ko-KR" altLang="ko-KR" sz="1100"/>
              <a:t>하고자 </a:t>
            </a:r>
            <a:r>
              <a:rPr lang="ko-KR" altLang="en-US" sz="1100" smtClean="0"/>
              <a:t>협력</a:t>
            </a:r>
            <a:r>
              <a:rPr lang="ko-KR" altLang="ko-KR" sz="1100" smtClean="0"/>
              <a:t>업체에 </a:t>
            </a:r>
            <a:r>
              <a:rPr lang="ko-KR" altLang="ko-KR" sz="1100" dirty="0"/>
              <a:t>대해서는 다음 각호의 </a:t>
            </a:r>
            <a:r>
              <a:rPr lang="ko-KR" altLang="en-US" sz="1100" dirty="0" smtClean="0"/>
              <a:t>기준에 의해 신뢰도를</a:t>
            </a:r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</a:t>
            </a:r>
            <a:r>
              <a:rPr lang="ko-KR" altLang="en-US" sz="1100" dirty="0" smtClean="0"/>
              <a:t>평가한다</a:t>
            </a:r>
            <a:r>
              <a:rPr lang="en-US" altLang="ko-KR" sz="1100" dirty="0" smtClean="0"/>
              <a:t>.</a:t>
            </a:r>
            <a:endParaRPr lang="ko-KR" altLang="ko-KR" sz="1100" dirty="0"/>
          </a:p>
          <a:p>
            <a:r>
              <a:rPr lang="en-US" altLang="ko-KR" sz="1100" dirty="0"/>
              <a:t> </a:t>
            </a:r>
            <a:endParaRPr lang="ko-KR" altLang="ko-KR" sz="1100" dirty="0"/>
          </a:p>
          <a:p>
            <a:r>
              <a:rPr lang="en-US" altLang="ko-KR" sz="1100" dirty="0" smtClean="0"/>
              <a:t>   </a:t>
            </a:r>
            <a:r>
              <a:rPr lang="en-US" altLang="ko-KR" sz="1100" smtClean="0"/>
              <a:t>1.</a:t>
            </a:r>
            <a:r>
              <a:rPr lang="ko-KR" altLang="en-US" sz="1100" smtClean="0">
                <a:solidFill>
                  <a:srgbClr val="FF0000"/>
                </a:solidFill>
              </a:rPr>
              <a:t>협력</a:t>
            </a:r>
            <a:r>
              <a:rPr lang="ko-KR" altLang="ko-KR" sz="1100" smtClean="0">
                <a:solidFill>
                  <a:srgbClr val="FF0000"/>
                </a:solidFill>
              </a:rPr>
              <a:t>업체</a:t>
            </a:r>
            <a:r>
              <a:rPr lang="ko-KR" altLang="ko-KR" sz="1100" smtClean="0"/>
              <a:t>의 </a:t>
            </a:r>
            <a:r>
              <a:rPr lang="ko-KR" altLang="ko-KR" sz="1100" dirty="0"/>
              <a:t>과거 경영실적과 안정성을 바탕으로 재무 건실성을 </a:t>
            </a:r>
            <a:r>
              <a:rPr lang="ko-KR" altLang="ko-KR" sz="1100" dirty="0" smtClean="0"/>
              <a:t>측정하기 위</a:t>
            </a:r>
            <a:r>
              <a:rPr lang="ko-KR" altLang="en-US" sz="1100" dirty="0" smtClean="0"/>
              <a:t>해 외부신용평가기관인</a:t>
            </a:r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   </a:t>
            </a:r>
            <a:r>
              <a:rPr lang="ko-KR" altLang="en-US" sz="1100" dirty="0" smtClean="0"/>
              <a:t>㈜</a:t>
            </a:r>
            <a:r>
              <a:rPr lang="ko-KR" altLang="en-US" sz="1100" dirty="0" err="1" smtClean="0"/>
              <a:t>나이스디앤비</a:t>
            </a:r>
            <a:r>
              <a:rPr lang="ko-KR" altLang="ko-KR" sz="1100" dirty="0" err="1" smtClean="0"/>
              <a:t>의</a:t>
            </a:r>
            <a:r>
              <a:rPr lang="ko-KR" altLang="ko-KR" sz="1100" dirty="0" smtClean="0"/>
              <a:t> </a:t>
            </a:r>
            <a:r>
              <a:rPr lang="ko-KR" altLang="ko-KR" sz="1100" dirty="0"/>
              <a:t>신용평가등급을 기준으로 </a:t>
            </a:r>
            <a:r>
              <a:rPr lang="ko-KR" altLang="ko-KR" sz="1100" dirty="0" smtClean="0"/>
              <a:t>일정한 등급</a:t>
            </a:r>
            <a:r>
              <a:rPr lang="en-US" altLang="ko-KR" sz="1100" dirty="0" smtClean="0"/>
              <a:t> (</a:t>
            </a:r>
            <a:r>
              <a:rPr lang="ko-KR" altLang="en-US" sz="1100" dirty="0" smtClean="0"/>
              <a:t>신용평가등급 </a:t>
            </a:r>
            <a:r>
              <a:rPr lang="en-US" altLang="ko-KR" sz="1100" dirty="0" smtClean="0"/>
              <a:t>B</a:t>
            </a:r>
            <a:r>
              <a:rPr lang="ko-KR" altLang="en-US" sz="1100" dirty="0" smtClean="0"/>
              <a:t>등급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현금흐름도 </a:t>
            </a:r>
            <a:r>
              <a:rPr lang="en-US" altLang="ko-KR" sz="1100" dirty="0" smtClean="0"/>
              <a:t>CR4)    </a:t>
            </a:r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   </a:t>
            </a:r>
            <a:r>
              <a:rPr lang="ko-KR" altLang="en-US" sz="1100" dirty="0"/>
              <a:t>이</a:t>
            </a:r>
            <a:r>
              <a:rPr lang="ko-KR" altLang="ko-KR" sz="1100" dirty="0" smtClean="0"/>
              <a:t>상</a:t>
            </a:r>
            <a:r>
              <a:rPr lang="en-US" altLang="ko-KR" sz="1100" dirty="0" smtClean="0"/>
              <a:t> </a:t>
            </a:r>
            <a:r>
              <a:rPr lang="ko-KR" altLang="ko-KR" sz="1100" dirty="0" smtClean="0"/>
              <a:t>을 </a:t>
            </a:r>
            <a:r>
              <a:rPr lang="ko-KR" altLang="ko-KR" sz="1100" dirty="0"/>
              <a:t>받은 </a:t>
            </a:r>
            <a:r>
              <a:rPr lang="ko-KR" altLang="en-US" sz="1100" err="1" smtClean="0"/>
              <a:t>협력사에</a:t>
            </a:r>
            <a:r>
              <a:rPr lang="ko-KR" altLang="en-US" sz="1100" smtClean="0"/>
              <a:t>  </a:t>
            </a:r>
            <a:r>
              <a:rPr lang="ko-KR" altLang="en-US" sz="1100" smtClean="0">
                <a:solidFill>
                  <a:srgbClr val="FF0000"/>
                </a:solidFill>
              </a:rPr>
              <a:t>한</a:t>
            </a:r>
            <a:r>
              <a:rPr lang="ko-KR" altLang="ko-KR" sz="1100" smtClean="0">
                <a:solidFill>
                  <a:srgbClr val="FF0000"/>
                </a:solidFill>
              </a:rPr>
              <a:t>해 </a:t>
            </a:r>
            <a:r>
              <a:rPr lang="ko-KR" altLang="ko-KR" sz="1100" dirty="0" smtClean="0"/>
              <a:t>방송상품 </a:t>
            </a:r>
            <a:r>
              <a:rPr lang="ko-KR" altLang="ko-KR" sz="1100" dirty="0" err="1"/>
              <a:t>입점을</a:t>
            </a:r>
            <a:r>
              <a:rPr lang="ko-KR" altLang="ko-KR" sz="1100" dirty="0"/>
              <a:t> </a:t>
            </a:r>
            <a:r>
              <a:rPr lang="ko-KR" altLang="ko-KR" sz="1100" dirty="0" smtClean="0"/>
              <a:t>허용하고</a:t>
            </a:r>
            <a:r>
              <a:rPr lang="en-US" altLang="ko-KR" sz="1100" dirty="0"/>
              <a:t>,</a:t>
            </a:r>
            <a:r>
              <a:rPr lang="ko-KR" altLang="ko-KR" sz="1100" dirty="0"/>
              <a:t>이에 대한 기준은 별도의 </a:t>
            </a:r>
            <a:r>
              <a:rPr lang="ko-KR" altLang="ko-KR" sz="1100" dirty="0" smtClean="0"/>
              <a:t>신용평가</a:t>
            </a:r>
            <a:r>
              <a:rPr lang="ko-KR" altLang="en-US" sz="1100" dirty="0" smtClean="0"/>
              <a:t>기준을</a:t>
            </a:r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   </a:t>
            </a:r>
            <a:r>
              <a:rPr lang="ko-KR" altLang="en-US" sz="1100" dirty="0" smtClean="0"/>
              <a:t>통</a:t>
            </a:r>
            <a:r>
              <a:rPr lang="ko-KR" altLang="ko-KR" sz="1100" dirty="0" smtClean="0"/>
              <a:t>해 </a:t>
            </a:r>
            <a:r>
              <a:rPr lang="ko-KR" altLang="ko-KR" sz="1100" dirty="0"/>
              <a:t>정한다</a:t>
            </a:r>
            <a:r>
              <a:rPr lang="en-US" altLang="ko-KR" sz="1100" dirty="0" smtClean="0"/>
              <a:t>. (</a:t>
            </a:r>
            <a:r>
              <a:rPr lang="ko-KR" altLang="en-US" sz="1100" dirty="0" smtClean="0"/>
              <a:t>신용평가 등급 평가기준 별첨</a:t>
            </a:r>
            <a:r>
              <a:rPr lang="en-US" altLang="ko-KR" sz="1100" dirty="0" smtClean="0"/>
              <a:t>)</a:t>
            </a:r>
          </a:p>
          <a:p>
            <a:endParaRPr lang="ko-KR" altLang="ko-KR" sz="1100" dirty="0"/>
          </a:p>
          <a:p>
            <a:r>
              <a:rPr lang="en-US" altLang="ko-KR" sz="1100" dirty="0" smtClean="0"/>
              <a:t>   2</a:t>
            </a:r>
            <a:r>
              <a:rPr lang="en-US" altLang="ko-KR" sz="1100" dirty="0"/>
              <a:t>.</a:t>
            </a:r>
            <a:r>
              <a:rPr lang="ko-KR" altLang="ko-KR" sz="1100" dirty="0"/>
              <a:t>상품에 </a:t>
            </a:r>
            <a:r>
              <a:rPr lang="ko-KR" altLang="ko-KR" sz="1100"/>
              <a:t>대한 </a:t>
            </a:r>
            <a:r>
              <a:rPr lang="ko-KR" altLang="en-US" sz="1100" smtClean="0">
                <a:solidFill>
                  <a:srgbClr val="FF0000"/>
                </a:solidFill>
              </a:rPr>
              <a:t>클레임</a:t>
            </a:r>
            <a:r>
              <a:rPr lang="ko-KR" altLang="ko-KR" sz="1100" smtClean="0">
                <a:solidFill>
                  <a:srgbClr val="FF0000"/>
                </a:solidFill>
              </a:rPr>
              <a:t>이</a:t>
            </a:r>
            <a:r>
              <a:rPr lang="ko-KR" altLang="ko-KR" sz="1100" smtClean="0"/>
              <a:t>나</a:t>
            </a:r>
            <a:r>
              <a:rPr lang="en-US" altLang="ko-KR" sz="1100" smtClean="0"/>
              <a:t> A/S</a:t>
            </a:r>
            <a:r>
              <a:rPr lang="ko-KR" altLang="ko-KR" sz="1100" dirty="0"/>
              <a:t>건 발생 시를 </a:t>
            </a:r>
            <a:r>
              <a:rPr lang="ko-KR" altLang="ko-KR" sz="1100"/>
              <a:t>대비하여 </a:t>
            </a:r>
            <a:r>
              <a:rPr lang="ko-KR" altLang="en-US" sz="1100" smtClean="0"/>
              <a:t>협력</a:t>
            </a:r>
            <a:r>
              <a:rPr lang="ko-KR" altLang="ko-KR" sz="1100" smtClean="0"/>
              <a:t>업체의</a:t>
            </a:r>
            <a:r>
              <a:rPr lang="en-US" altLang="ko-KR" sz="1100" smtClean="0"/>
              <a:t> </a:t>
            </a:r>
            <a:r>
              <a:rPr lang="en-US" altLang="ko-KR" sz="1100" dirty="0" smtClean="0"/>
              <a:t>A/S</a:t>
            </a:r>
            <a:r>
              <a:rPr lang="ko-KR" altLang="ko-KR" sz="1100" dirty="0" smtClean="0"/>
              <a:t>이행 </a:t>
            </a:r>
            <a:r>
              <a:rPr lang="ko-KR" altLang="ko-KR" sz="1100" dirty="0"/>
              <a:t>능력을 </a:t>
            </a:r>
            <a:r>
              <a:rPr lang="ko-KR" altLang="ko-KR" sz="1100" dirty="0" smtClean="0"/>
              <a:t>확인하고</a:t>
            </a:r>
            <a:r>
              <a:rPr lang="en-US" altLang="ko-KR" sz="1100" smtClean="0"/>
              <a:t>, </a:t>
            </a:r>
          </a:p>
          <a:p>
            <a:r>
              <a:rPr lang="en-US" altLang="ko-KR" sz="1100"/>
              <a:t> </a:t>
            </a:r>
            <a:r>
              <a:rPr lang="en-US" altLang="ko-KR" sz="1100" smtClean="0"/>
              <a:t>     A/S</a:t>
            </a:r>
            <a:r>
              <a:rPr lang="ko-KR" altLang="ko-KR" sz="1100" dirty="0"/>
              <a:t>이행 </a:t>
            </a:r>
            <a:r>
              <a:rPr lang="ko-KR" altLang="ko-KR" sz="1100"/>
              <a:t>능력이 </a:t>
            </a:r>
            <a:r>
              <a:rPr lang="ko-KR" altLang="ko-KR" sz="1100" smtClean="0"/>
              <a:t>부족하다고 </a:t>
            </a:r>
            <a:r>
              <a:rPr lang="ko-KR" altLang="ko-KR" sz="1100" dirty="0"/>
              <a:t>판단될 경우 소비자 </a:t>
            </a:r>
            <a:r>
              <a:rPr lang="ko-KR" altLang="ko-KR" sz="1100" dirty="0" smtClean="0"/>
              <a:t>보호를 </a:t>
            </a:r>
            <a:r>
              <a:rPr lang="ko-KR" altLang="ko-KR" sz="1100" dirty="0"/>
              <a:t>위해 </a:t>
            </a:r>
            <a:r>
              <a:rPr lang="ko-KR" altLang="ko-KR" sz="1100" dirty="0" err="1"/>
              <a:t>입점</a:t>
            </a:r>
            <a:r>
              <a:rPr lang="ko-KR" altLang="ko-KR" sz="1100" dirty="0"/>
              <a:t> 제안을 반려할 수 있다</a:t>
            </a:r>
            <a:r>
              <a:rPr lang="en-US" altLang="ko-KR" sz="1100" dirty="0"/>
              <a:t>.</a:t>
            </a:r>
            <a:endParaRPr lang="ko-KR" altLang="ko-KR" sz="1100" dirty="0"/>
          </a:p>
          <a:p>
            <a:endParaRPr lang="ko-KR" altLang="ko-KR" sz="1100" dirty="0"/>
          </a:p>
          <a:p>
            <a:r>
              <a:rPr lang="ko-KR" altLang="ko-KR" sz="1100" dirty="0"/>
              <a:t>② 제</a:t>
            </a:r>
            <a:r>
              <a:rPr lang="en-US" altLang="ko-KR" sz="1100" dirty="0"/>
              <a:t>1</a:t>
            </a:r>
            <a:r>
              <a:rPr lang="ko-KR" altLang="ko-KR" sz="1100" dirty="0"/>
              <a:t>항 제</a:t>
            </a:r>
            <a:r>
              <a:rPr lang="en-US" altLang="ko-KR" sz="1100" dirty="0"/>
              <a:t>1</a:t>
            </a:r>
            <a:r>
              <a:rPr lang="ko-KR" altLang="ko-KR" sz="1100" dirty="0"/>
              <a:t>호에 따른 구체적인 </a:t>
            </a:r>
            <a:r>
              <a:rPr lang="ko-KR" altLang="en-US" sz="1100" dirty="0" err="1" smtClean="0"/>
              <a:t>입점협력사</a:t>
            </a:r>
            <a:r>
              <a:rPr lang="ko-KR" altLang="ko-KR" sz="1100" dirty="0" smtClean="0"/>
              <a:t> </a:t>
            </a:r>
            <a:r>
              <a:rPr lang="ko-KR" altLang="en-US" sz="1100" dirty="0" smtClean="0"/>
              <a:t>기본원칙과 기준</a:t>
            </a:r>
            <a:r>
              <a:rPr lang="ko-KR" altLang="ko-KR" sz="1100" dirty="0" smtClean="0"/>
              <a:t>은 </a:t>
            </a:r>
            <a:r>
              <a:rPr lang="ko-KR" altLang="ko-KR" sz="1100" dirty="0"/>
              <a:t>아래와 같다</a:t>
            </a:r>
            <a:r>
              <a:rPr lang="en-US" altLang="ko-KR" sz="1100" dirty="0" smtClean="0"/>
              <a:t>.</a:t>
            </a:r>
          </a:p>
          <a:p>
            <a:endParaRPr lang="en-US" altLang="ko-KR" sz="1100" dirty="0"/>
          </a:p>
          <a:p>
            <a:r>
              <a:rPr lang="en-US" altLang="ko-KR" sz="1100" dirty="0" smtClean="0"/>
              <a:t>    1. </a:t>
            </a:r>
            <a:r>
              <a:rPr lang="ko-KR" altLang="en-US" sz="1100" dirty="0" smtClean="0"/>
              <a:t>법인사업자</a:t>
            </a:r>
            <a:endParaRPr lang="en-US" altLang="ko-KR" sz="1100" dirty="0" smtClean="0"/>
          </a:p>
          <a:p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2. </a:t>
            </a:r>
            <a:r>
              <a:rPr lang="ko-KR" altLang="en-US" sz="1100" dirty="0" smtClean="0"/>
              <a:t>재무안정성</a:t>
            </a:r>
            <a:r>
              <a:rPr lang="en-US" altLang="ko-KR" sz="1100" dirty="0" smtClean="0"/>
              <a:t>, QM</a:t>
            </a:r>
            <a:r>
              <a:rPr lang="ko-KR" altLang="en-US" sz="1100" dirty="0" smtClean="0"/>
              <a:t>기준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기업윤리 건전성 등 당사 규정 </a:t>
            </a:r>
            <a:r>
              <a:rPr lang="ko-KR" altLang="en-US" sz="1100" dirty="0" err="1" smtClean="0"/>
              <a:t>입점요건을</a:t>
            </a:r>
            <a:r>
              <a:rPr lang="ko-KR" altLang="en-US" sz="1100" dirty="0" smtClean="0"/>
              <a:t> 충족하는 </a:t>
            </a:r>
            <a:r>
              <a:rPr lang="ko-KR" altLang="en-US" sz="1100" dirty="0" err="1" smtClean="0"/>
              <a:t>협력사</a:t>
            </a:r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    - </a:t>
            </a:r>
            <a:r>
              <a:rPr lang="ko-KR" altLang="en-US" sz="1100" dirty="0" smtClean="0"/>
              <a:t>재무안정성 </a:t>
            </a:r>
            <a:r>
              <a:rPr lang="en-US" altLang="ko-KR" sz="1100" dirty="0" smtClean="0"/>
              <a:t>: </a:t>
            </a:r>
            <a:r>
              <a:rPr lang="ko-KR" altLang="en-US" sz="1100" dirty="0">
                <a:latin typeface="맑은 고딕" panose="020B0503020000020004" pitchFamily="50" charset="-127"/>
              </a:rPr>
              <a:t>신용평가등급 </a:t>
            </a:r>
            <a:r>
              <a:rPr lang="en-US" altLang="ko-KR" sz="1100" dirty="0">
                <a:latin typeface="맑은 고딕" panose="020B0503020000020004" pitchFamily="50" charset="-127"/>
              </a:rPr>
              <a:t>B</a:t>
            </a:r>
            <a:r>
              <a:rPr lang="ko-KR" altLang="en-US" sz="1100" dirty="0" smtClean="0">
                <a:latin typeface="맑은 고딕" panose="020B0503020000020004" pitchFamily="50" charset="-127"/>
              </a:rPr>
              <a:t>등급 이상</a:t>
            </a:r>
            <a:r>
              <a:rPr lang="en-US" altLang="ko-KR" sz="1100" dirty="0" smtClean="0">
                <a:latin typeface="맑은 고딕" panose="020B0503020000020004" pitchFamily="50" charset="-127"/>
              </a:rPr>
              <a:t>, </a:t>
            </a:r>
            <a:r>
              <a:rPr lang="ko-KR" altLang="en-US" sz="1100" dirty="0" smtClean="0">
                <a:latin typeface="맑은 고딕" panose="020B0503020000020004" pitchFamily="50" charset="-127"/>
              </a:rPr>
              <a:t>현금흐름도 </a:t>
            </a:r>
            <a:r>
              <a:rPr lang="en-US" altLang="ko-KR" sz="1100" dirty="0" smtClean="0">
                <a:latin typeface="맑은 고딕" panose="020B0503020000020004" pitchFamily="50" charset="-127"/>
              </a:rPr>
              <a:t>CR4 </a:t>
            </a:r>
            <a:r>
              <a:rPr lang="ko-KR" altLang="en-US" sz="1100" dirty="0" smtClean="0">
                <a:latin typeface="맑은 고딕" panose="020B0503020000020004" pitchFamily="50" charset="-127"/>
              </a:rPr>
              <a:t>이상</a:t>
            </a:r>
            <a:endParaRPr lang="en-US" altLang="ko-KR" sz="1100" dirty="0" smtClean="0">
              <a:latin typeface="맑은 고딕" panose="020B0503020000020004" pitchFamily="50" charset="-127"/>
            </a:endParaRPr>
          </a:p>
          <a:p>
            <a:r>
              <a:rPr lang="en-US" altLang="ko-KR" sz="1100" dirty="0">
                <a:latin typeface="맑은 고딕" panose="020B0503020000020004" pitchFamily="50" charset="-127"/>
              </a:rPr>
              <a:t> </a:t>
            </a:r>
            <a:r>
              <a:rPr lang="en-US" altLang="ko-KR" sz="1100" dirty="0" smtClean="0">
                <a:latin typeface="맑은 고딕" panose="020B0503020000020004" pitchFamily="50" charset="-127"/>
              </a:rPr>
              <a:t>    - QM</a:t>
            </a:r>
            <a:r>
              <a:rPr lang="ko-KR" altLang="en-US" sz="1100" dirty="0" smtClean="0">
                <a:latin typeface="맑은 고딕" panose="020B0503020000020004" pitchFamily="50" charset="-127"/>
              </a:rPr>
              <a:t>기준 </a:t>
            </a:r>
            <a:r>
              <a:rPr lang="en-US" altLang="ko-KR" sz="1100" dirty="0" smtClean="0">
                <a:latin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</a:rPr>
              <a:t>제조공정</a:t>
            </a:r>
            <a:r>
              <a:rPr lang="en-US" altLang="ko-KR" sz="1100" dirty="0">
                <a:latin typeface="맑은 고딕" panose="020B0503020000020004" pitchFamily="50" charset="-127"/>
              </a:rPr>
              <a:t> </a:t>
            </a:r>
            <a:r>
              <a:rPr lang="ko-KR" altLang="en-US" sz="1100" dirty="0">
                <a:latin typeface="맑은 고딕" panose="020B0503020000020004" pitchFamily="50" charset="-127"/>
              </a:rPr>
              <a:t>및 </a:t>
            </a:r>
            <a:r>
              <a:rPr lang="ko-KR" altLang="en-US" sz="1100" dirty="0" smtClean="0">
                <a:latin typeface="맑은 고딕" panose="020B0503020000020004" pitchFamily="50" charset="-127"/>
              </a:rPr>
              <a:t>품질관리</a:t>
            </a:r>
            <a:r>
              <a:rPr lang="en-US" altLang="ko-KR" sz="1100" dirty="0" smtClean="0">
                <a:latin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</a:rPr>
              <a:t>원산지</a:t>
            </a:r>
            <a:r>
              <a:rPr lang="en-US" altLang="ko-KR" sz="1100" dirty="0">
                <a:latin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</a:rPr>
              <a:t>법 준수여부</a:t>
            </a:r>
            <a:r>
              <a:rPr lang="en-US" altLang="ko-KR" sz="1100" dirty="0">
                <a:latin typeface="맑은 고딕" panose="020B0503020000020004" pitchFamily="50" charset="-127"/>
              </a:rPr>
              <a:t> </a:t>
            </a:r>
            <a:r>
              <a:rPr lang="ko-KR" altLang="en-US" sz="1100" dirty="0" smtClean="0">
                <a:latin typeface="맑은 고딕" panose="020B0503020000020004" pitchFamily="50" charset="-127"/>
              </a:rPr>
              <a:t>등</a:t>
            </a:r>
            <a:endParaRPr lang="en-US" altLang="ko-KR" sz="1100" dirty="0" smtClean="0">
              <a:latin typeface="맑은 고딕" panose="020B0503020000020004" pitchFamily="50" charset="-127"/>
            </a:endParaRPr>
          </a:p>
          <a:p>
            <a:r>
              <a:rPr lang="en-US" altLang="ko-KR" sz="1100" dirty="0">
                <a:latin typeface="맑은 고딕" panose="020B0503020000020004" pitchFamily="50" charset="-127"/>
              </a:rPr>
              <a:t> </a:t>
            </a:r>
            <a:r>
              <a:rPr lang="en-US" altLang="ko-KR" sz="1100" dirty="0" smtClean="0">
                <a:latin typeface="맑은 고딕" panose="020B0503020000020004" pitchFamily="50" charset="-127"/>
              </a:rPr>
              <a:t>    - </a:t>
            </a:r>
            <a:r>
              <a:rPr lang="ko-KR" altLang="en-US" sz="1100" dirty="0" smtClean="0">
                <a:latin typeface="맑은 고딕" panose="020B0503020000020004" pitchFamily="50" charset="-127"/>
              </a:rPr>
              <a:t>기업윤리 건전성 </a:t>
            </a:r>
            <a:r>
              <a:rPr lang="en-US" altLang="ko-KR" sz="1100" smtClean="0">
                <a:latin typeface="맑은 고딕" panose="020B0503020000020004" pitchFamily="50" charset="-127"/>
              </a:rPr>
              <a:t>: </a:t>
            </a:r>
            <a:r>
              <a:rPr lang="ko-KR" altLang="en-US" sz="1100" smtClean="0">
                <a:solidFill>
                  <a:srgbClr val="FF0000"/>
                </a:solidFill>
                <a:latin typeface="맑은 고딕" panose="020B0503020000020004" pitchFamily="50" charset="-127"/>
              </a:rPr>
              <a:t>고객중심경영</a:t>
            </a:r>
            <a:r>
              <a:rPr lang="en-US" altLang="ko-KR" sz="1100" smtClean="0">
                <a:solidFill>
                  <a:srgbClr val="FF0000"/>
                </a:solidFill>
                <a:latin typeface="맑은 고딕" panose="020B0503020000020004" pitchFamily="50" charset="-127"/>
              </a:rPr>
              <a:t>,</a:t>
            </a:r>
            <a:r>
              <a:rPr lang="en-US" altLang="ko-KR" sz="1100" smtClean="0">
                <a:latin typeface="맑은 고딕" panose="020B0503020000020004" pitchFamily="50" charset="-127"/>
              </a:rPr>
              <a:t>  </a:t>
            </a:r>
            <a:r>
              <a:rPr lang="ko-KR" altLang="en-US" sz="1100" dirty="0" smtClean="0">
                <a:latin typeface="맑은 고딕" panose="020B0503020000020004" pitchFamily="50" charset="-127"/>
              </a:rPr>
              <a:t>법적 분쟁 이력</a:t>
            </a:r>
            <a:r>
              <a:rPr lang="en-US" altLang="ko-KR" sz="1100" dirty="0" smtClean="0">
                <a:latin typeface="맑은 고딕" panose="020B0503020000020004" pitchFamily="50" charset="-127"/>
              </a:rPr>
              <a:t>, </a:t>
            </a:r>
            <a:r>
              <a:rPr lang="ko-KR" altLang="en-US" sz="1100" dirty="0" smtClean="0">
                <a:latin typeface="맑은 고딕" panose="020B0503020000020004" pitchFamily="50" charset="-127"/>
              </a:rPr>
              <a:t>윤리적 결격사유</a:t>
            </a:r>
            <a:endParaRPr lang="en-US" altLang="ko-KR" sz="1100" dirty="0" smtClean="0">
              <a:latin typeface="맑은 고딕" panose="020B0503020000020004" pitchFamily="50" charset="-127"/>
            </a:endParaRPr>
          </a:p>
          <a:p>
            <a:endParaRPr lang="en-US" altLang="ko-KR" sz="1100" dirty="0" smtClean="0">
              <a:latin typeface="맑은 고딕" panose="020B0503020000020004" pitchFamily="50" charset="-127"/>
            </a:endParaRPr>
          </a:p>
          <a:p>
            <a:r>
              <a:rPr lang="en-US" altLang="ko-KR" sz="1100" dirty="0">
                <a:latin typeface="맑은 고딕" panose="020B0503020000020004" pitchFamily="50" charset="-127"/>
              </a:rPr>
              <a:t> </a:t>
            </a:r>
            <a:r>
              <a:rPr lang="en-US" altLang="ko-KR" sz="1100" dirty="0" smtClean="0">
                <a:latin typeface="맑은 고딕" panose="020B0503020000020004" pitchFamily="50" charset="-127"/>
              </a:rPr>
              <a:t>  3. </a:t>
            </a:r>
            <a:r>
              <a:rPr lang="ko-KR" altLang="en-US" sz="1100" dirty="0" smtClean="0">
                <a:latin typeface="맑은 고딕" pitchFamily="50" charset="-127"/>
              </a:rPr>
              <a:t>직제조사</a:t>
            </a:r>
            <a:r>
              <a:rPr lang="en-US" altLang="ko-KR" sz="1100" dirty="0">
                <a:latin typeface="맑은 고딕" pitchFamily="50" charset="-127"/>
              </a:rPr>
              <a:t>, </a:t>
            </a:r>
            <a:r>
              <a:rPr lang="ko-KR" altLang="en-US" sz="1100" dirty="0">
                <a:latin typeface="맑은 고딕" pitchFamily="50" charset="-127"/>
              </a:rPr>
              <a:t>수입원</a:t>
            </a:r>
            <a:r>
              <a:rPr lang="en-US" altLang="ko-KR" sz="1100" dirty="0">
                <a:latin typeface="맑은 고딕" pitchFamily="50" charset="-127"/>
              </a:rPr>
              <a:t>, OEM</a:t>
            </a:r>
            <a:r>
              <a:rPr lang="ko-KR" altLang="en-US" sz="1100" dirty="0" err="1" smtClean="0">
                <a:latin typeface="맑은 고딕" pitchFamily="50" charset="-127"/>
              </a:rPr>
              <a:t>유통사</a:t>
            </a:r>
            <a:endParaRPr lang="en-US" altLang="ko-KR" sz="1100" dirty="0" smtClean="0">
              <a:latin typeface="맑은 고딕" pitchFamily="50" charset="-127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ko-KR" sz="1100" dirty="0">
                <a:latin typeface="맑은 고딕" pitchFamily="50" charset="-127"/>
              </a:rPr>
              <a:t> </a:t>
            </a:r>
            <a:r>
              <a:rPr lang="en-US" altLang="ko-KR" sz="1100" dirty="0" smtClean="0">
                <a:latin typeface="맑은 고딕" pitchFamily="50" charset="-127"/>
              </a:rPr>
              <a:t>      ※ </a:t>
            </a:r>
            <a:r>
              <a:rPr lang="en-US" altLang="ko-KR" sz="1100" dirty="0">
                <a:latin typeface="맑은 고딕" pitchFamily="50" charset="-127"/>
              </a:rPr>
              <a:t>OEM</a:t>
            </a:r>
            <a:r>
              <a:rPr lang="ko-KR" altLang="en-US" sz="1100" dirty="0" err="1" smtClean="0">
                <a:latin typeface="맑은 고딕" pitchFamily="50" charset="-127"/>
              </a:rPr>
              <a:t>유통사</a:t>
            </a:r>
            <a:r>
              <a:rPr lang="ko-KR" altLang="en-US" sz="1100" dirty="0" smtClean="0">
                <a:latin typeface="맑은 고딕" pitchFamily="50" charset="-127"/>
              </a:rPr>
              <a:t> </a:t>
            </a:r>
            <a:r>
              <a:rPr lang="en-US" altLang="ko-KR" sz="1100" dirty="0" smtClean="0">
                <a:latin typeface="맑은 고딕" pitchFamily="50" charset="-127"/>
              </a:rPr>
              <a:t>: </a:t>
            </a:r>
            <a:r>
              <a:rPr lang="ko-KR" altLang="en-US" sz="1100" dirty="0">
                <a:solidFill>
                  <a:srgbClr val="000000"/>
                </a:solidFill>
                <a:latin typeface="맑은 고딕" pitchFamily="50" charset="-127"/>
              </a:rPr>
              <a:t>위탁생산</a:t>
            </a:r>
            <a:r>
              <a:rPr lang="en-US" altLang="ko-KR" sz="1100" dirty="0">
                <a:solidFill>
                  <a:srgbClr val="000000"/>
                </a:solidFill>
                <a:latin typeface="맑은 고딕" pitchFamily="50" charset="-127"/>
              </a:rPr>
              <a:t>, </a:t>
            </a:r>
            <a:r>
              <a:rPr lang="ko-KR" altLang="en-US" sz="1100" dirty="0">
                <a:solidFill>
                  <a:srgbClr val="000000"/>
                </a:solidFill>
                <a:latin typeface="맑은 고딕" pitchFamily="50" charset="-127"/>
              </a:rPr>
              <a:t>브랜드</a:t>
            </a:r>
            <a:r>
              <a:rPr lang="en-US" altLang="ko-KR" sz="1100" dirty="0">
                <a:solidFill>
                  <a:srgbClr val="000000"/>
                </a:solidFill>
                <a:latin typeface="맑은 고딕" pitchFamily="50" charset="-127"/>
              </a:rPr>
              <a:t> </a:t>
            </a:r>
            <a:r>
              <a:rPr lang="ko-KR" altLang="en-US" sz="1100" dirty="0">
                <a:solidFill>
                  <a:srgbClr val="000000"/>
                </a:solidFill>
                <a:latin typeface="맑은 고딕" pitchFamily="50" charset="-127"/>
              </a:rPr>
              <a:t>및 전문가 기획</a:t>
            </a:r>
            <a:r>
              <a:rPr lang="en-US" altLang="ko-KR" sz="1100" dirty="0">
                <a:solidFill>
                  <a:srgbClr val="000000"/>
                </a:solidFill>
                <a:latin typeface="맑은 고딕" pitchFamily="50" charset="-127"/>
              </a:rPr>
              <a:t>, </a:t>
            </a:r>
            <a:r>
              <a:rPr lang="ko-KR" altLang="en-US" sz="1100" dirty="0">
                <a:solidFill>
                  <a:srgbClr val="000000"/>
                </a:solidFill>
                <a:latin typeface="맑은 고딕" pitchFamily="50" charset="-127"/>
              </a:rPr>
              <a:t>매입</a:t>
            </a:r>
            <a:r>
              <a:rPr lang="en-US" altLang="ko-KR" sz="1100" dirty="0">
                <a:solidFill>
                  <a:srgbClr val="000000"/>
                </a:solidFill>
                <a:latin typeface="맑은 고딕" pitchFamily="50" charset="-127"/>
              </a:rPr>
              <a:t>, </a:t>
            </a:r>
            <a:r>
              <a:rPr lang="ko-KR" altLang="en-US" sz="1100" dirty="0">
                <a:solidFill>
                  <a:srgbClr val="000000"/>
                </a:solidFill>
                <a:latin typeface="맑은 고딕" pitchFamily="50" charset="-127"/>
              </a:rPr>
              <a:t>직접투자 등 상품에 대한 </a:t>
            </a:r>
            <a:r>
              <a:rPr lang="ko-KR" altLang="en-US" sz="1100" dirty="0" smtClean="0">
                <a:solidFill>
                  <a:srgbClr val="000000"/>
                </a:solidFill>
                <a:latin typeface="맑은 고딕" pitchFamily="50" charset="-127"/>
              </a:rPr>
              <a:t>책임과 권한 </a:t>
            </a:r>
            <a:endParaRPr lang="en-US" altLang="ko-KR" sz="1100" dirty="0" smtClean="0">
              <a:solidFill>
                <a:srgbClr val="000000"/>
              </a:solidFill>
              <a:latin typeface="맑은 고딕" pitchFamily="50" charset="-127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ko-KR" sz="1100" dirty="0">
                <a:solidFill>
                  <a:srgbClr val="000000"/>
                </a:solidFill>
                <a:latin typeface="맑은 고딕" pitchFamily="50" charset="-127"/>
              </a:rPr>
              <a:t> </a:t>
            </a:r>
            <a:r>
              <a:rPr lang="en-US" altLang="ko-KR" sz="1100" dirty="0" smtClean="0">
                <a:solidFill>
                  <a:srgbClr val="000000"/>
                </a:solidFill>
                <a:latin typeface="맑은 고딕" pitchFamily="50" charset="-127"/>
              </a:rPr>
              <a:t>                           </a:t>
            </a:r>
            <a:r>
              <a:rPr lang="ko-KR" altLang="en-US" sz="1100" dirty="0" smtClean="0">
                <a:solidFill>
                  <a:srgbClr val="000000"/>
                </a:solidFill>
                <a:latin typeface="맑은 고딕" pitchFamily="50" charset="-127"/>
              </a:rPr>
              <a:t>보유 </a:t>
            </a:r>
            <a:r>
              <a:rPr lang="ko-KR" altLang="en-US" sz="1100" dirty="0" err="1" smtClean="0">
                <a:solidFill>
                  <a:srgbClr val="000000"/>
                </a:solidFill>
                <a:latin typeface="맑은 고딕" pitchFamily="50" charset="-127"/>
              </a:rPr>
              <a:t>협력사</a:t>
            </a:r>
            <a:endParaRPr lang="en-US" altLang="ko-KR" sz="1100" dirty="0" smtClean="0">
              <a:solidFill>
                <a:srgbClr val="000000"/>
              </a:solidFill>
              <a:latin typeface="맑은 고딕" pitchFamily="50" charset="-127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ko-KR" sz="1100" dirty="0" smtClean="0">
                <a:solidFill>
                  <a:srgbClr val="000000"/>
                </a:solidFill>
                <a:latin typeface="맑은 고딕" pitchFamily="50" charset="-127"/>
              </a:rPr>
              <a:t>※ </a:t>
            </a:r>
            <a:r>
              <a:rPr lang="ko-KR" altLang="en-US" sz="1100" dirty="0" smtClean="0">
                <a:solidFill>
                  <a:srgbClr val="000000"/>
                </a:solidFill>
                <a:latin typeface="맑은 고딕" pitchFamily="50" charset="-127"/>
              </a:rPr>
              <a:t>단</a:t>
            </a:r>
            <a:r>
              <a:rPr lang="en-US" altLang="ko-KR" sz="1100" dirty="0" smtClean="0">
                <a:solidFill>
                  <a:srgbClr val="000000"/>
                </a:solidFill>
                <a:latin typeface="맑은 고딕" pitchFamily="50" charset="-127"/>
              </a:rPr>
              <a:t>, </a:t>
            </a:r>
            <a:r>
              <a:rPr lang="ko-KR" altLang="en-US" sz="1100" dirty="0" smtClean="0">
                <a:solidFill>
                  <a:srgbClr val="000000"/>
                </a:solidFill>
                <a:latin typeface="맑은 고딕" pitchFamily="50" charset="-127"/>
              </a:rPr>
              <a:t>기준미달 </a:t>
            </a:r>
            <a:r>
              <a:rPr lang="ko-KR" altLang="en-US" sz="1100" dirty="0" err="1" smtClean="0">
                <a:solidFill>
                  <a:srgbClr val="000000"/>
                </a:solidFill>
                <a:latin typeface="맑은 고딕" pitchFamily="50" charset="-127"/>
              </a:rPr>
              <a:t>협력사</a:t>
            </a:r>
            <a:r>
              <a:rPr lang="ko-KR" altLang="en-US" sz="1100" dirty="0" smtClean="0">
                <a:solidFill>
                  <a:srgbClr val="000000"/>
                </a:solidFill>
                <a:latin typeface="맑은 고딕" pitchFamily="50" charset="-127"/>
              </a:rPr>
              <a:t> 중 특별한 </a:t>
            </a:r>
            <a:r>
              <a:rPr lang="ko-KR" altLang="en-US" sz="1100" dirty="0" err="1" smtClean="0">
                <a:solidFill>
                  <a:srgbClr val="000000"/>
                </a:solidFill>
                <a:latin typeface="맑은 고딕" pitchFamily="50" charset="-127"/>
              </a:rPr>
              <a:t>입점</a:t>
            </a:r>
            <a:r>
              <a:rPr lang="ko-KR" altLang="en-US" sz="1100" dirty="0" smtClean="0">
                <a:solidFill>
                  <a:srgbClr val="000000"/>
                </a:solidFill>
                <a:latin typeface="맑은 고딕" pitchFamily="50" charset="-127"/>
              </a:rPr>
              <a:t> 사유가 있을 경우</a:t>
            </a:r>
            <a:r>
              <a:rPr lang="en-US" altLang="ko-KR" sz="1100" dirty="0">
                <a:solidFill>
                  <a:srgbClr val="000000"/>
                </a:solidFill>
                <a:latin typeface="맑은 고딕" pitchFamily="50" charset="-127"/>
              </a:rPr>
              <a:t> </a:t>
            </a:r>
            <a:r>
              <a:rPr lang="ko-KR" altLang="en-US" sz="1100" smtClean="0">
                <a:solidFill>
                  <a:srgbClr val="000000"/>
                </a:solidFill>
                <a:latin typeface="맑은 고딕" pitchFamily="50" charset="-127"/>
              </a:rPr>
              <a:t>별도 </a:t>
            </a:r>
            <a:r>
              <a:rPr lang="ko-KR" altLang="en-US" sz="1100" smtClean="0">
                <a:solidFill>
                  <a:srgbClr val="FF0000"/>
                </a:solidFill>
                <a:latin typeface="맑은 고딕" pitchFamily="50" charset="-127"/>
              </a:rPr>
              <a:t>협력사심의위원회를 통해 입점 결정</a:t>
            </a:r>
            <a:endParaRPr lang="en-US" altLang="ko-KR" sz="1100" dirty="0">
              <a:solidFill>
                <a:srgbClr val="FF0000"/>
              </a:solidFill>
              <a:latin typeface="맑은 고딕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2793" y="6587351"/>
            <a:ext cx="1818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rgbClr val="000000"/>
                </a:solidFill>
              </a:rPr>
              <a:t>[별</a:t>
            </a:r>
            <a:r>
              <a:rPr lang="ko-KR" altLang="en-US" sz="1200" b="1" smtClean="0">
                <a:solidFill>
                  <a:srgbClr val="000000"/>
                </a:solidFill>
              </a:rPr>
              <a:t>첨</a:t>
            </a:r>
            <a:r>
              <a:rPr lang="en-US" altLang="ko-KR" sz="1200" b="1" smtClean="0">
                <a:solidFill>
                  <a:srgbClr val="000000"/>
                </a:solidFill>
              </a:rPr>
              <a:t>1] </a:t>
            </a:r>
            <a:r>
              <a:rPr lang="ko-KR" altLang="en-US" sz="1200" b="1" smtClean="0">
                <a:solidFill>
                  <a:srgbClr val="000000"/>
                </a:solidFill>
              </a:rPr>
              <a:t> </a:t>
            </a:r>
            <a:r>
              <a:rPr lang="ko-KR" altLang="en-US" sz="1200" b="1" dirty="0" smtClean="0">
                <a:solidFill>
                  <a:srgbClr val="000000"/>
                </a:solidFill>
              </a:rPr>
              <a:t>기업신용평가표</a:t>
            </a:r>
            <a:endParaRPr lang="ko-KR" altLang="ko-KR" sz="1200" b="1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213" y="6935045"/>
            <a:ext cx="6475506" cy="290110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25450" y="10064750"/>
            <a:ext cx="6693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smtClean="0"/>
              <a:t>- 3 -</a:t>
            </a:r>
            <a:endParaRPr lang="ko-KR" altLang="en-US" sz="1200"/>
          </a:p>
        </p:txBody>
      </p:sp>
    </p:spTree>
    <p:extLst>
      <p:ext uri="{BB962C8B-B14F-4D97-AF65-F5344CB8AC3E}">
        <p14:creationId xmlns:p14="http://schemas.microsoft.com/office/powerpoint/2010/main" val="4133655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360934" y="359283"/>
            <a:ext cx="3175" cy="996378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196963" y="359283"/>
            <a:ext cx="3175" cy="996378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0934" y="359283"/>
            <a:ext cx="6836028" cy="317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978281" y="616331"/>
            <a:ext cx="21836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</a:t>
            </a:r>
            <a:r>
              <a:rPr lang="en-US" altLang="ko-KR" sz="1000" b="1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S홈쇼핑 상품선정 기준 및 절차 ¶</a:t>
            </a:r>
            <a:endParaRPr lang="ko-KR" altLang="ko-KR" sz="10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978281" y="747136"/>
            <a:ext cx="58773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---------------------------------------------------------------------------</a:t>
            </a:r>
            <a:endParaRPr lang="ko-KR" altLang="ko-KR" sz="900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360934" y="10323068"/>
            <a:ext cx="6836028" cy="317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2967" y="1225550"/>
            <a:ext cx="6553200" cy="8371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ko-KR" sz="1200" b="1" dirty="0"/>
              <a:t>제</a:t>
            </a:r>
            <a:r>
              <a:rPr lang="en-US" altLang="ko-KR" sz="1200" b="1" dirty="0"/>
              <a:t>5</a:t>
            </a:r>
            <a:r>
              <a:rPr lang="ko-KR" altLang="ko-KR" sz="1200" b="1" dirty="0"/>
              <a:t>장</a:t>
            </a:r>
            <a:r>
              <a:rPr lang="en-US" altLang="ko-KR" sz="1200" b="1" dirty="0"/>
              <a:t>(</a:t>
            </a:r>
            <a:r>
              <a:rPr lang="ko-KR" altLang="ko-KR" sz="1200" b="1" dirty="0"/>
              <a:t>품질검사 및 소비자보호</a:t>
            </a:r>
            <a:r>
              <a:rPr lang="en-US" altLang="ko-KR" sz="1200" b="1" dirty="0" smtClean="0"/>
              <a:t>)</a:t>
            </a:r>
            <a:endParaRPr lang="ko-KR" altLang="ko-KR" sz="1200" dirty="0"/>
          </a:p>
          <a:p>
            <a:r>
              <a:rPr lang="en-US" altLang="ko-KR" sz="1200" dirty="0"/>
              <a:t> </a:t>
            </a:r>
            <a:endParaRPr lang="ko-KR" altLang="ko-KR" sz="1200" dirty="0"/>
          </a:p>
          <a:p>
            <a:r>
              <a:rPr lang="ko-KR" altLang="ko-KR" sz="1200" b="1" smtClean="0">
                <a:solidFill>
                  <a:srgbClr val="FF0000"/>
                </a:solidFill>
              </a:rPr>
              <a:t>제</a:t>
            </a:r>
            <a:r>
              <a:rPr lang="en-US" altLang="ko-KR" sz="1200" b="1" dirty="0">
                <a:solidFill>
                  <a:srgbClr val="FF0000"/>
                </a:solidFill>
              </a:rPr>
              <a:t>6</a:t>
            </a:r>
            <a:r>
              <a:rPr lang="ko-KR" altLang="ko-KR" sz="1200" b="1" smtClean="0">
                <a:solidFill>
                  <a:srgbClr val="FF0000"/>
                </a:solidFill>
              </a:rPr>
              <a:t>조</a:t>
            </a:r>
            <a:r>
              <a:rPr lang="en-US" altLang="ko-KR" sz="1200" b="1" dirty="0">
                <a:solidFill>
                  <a:srgbClr val="FF0000"/>
                </a:solidFill>
              </a:rPr>
              <a:t>(</a:t>
            </a:r>
            <a:r>
              <a:rPr lang="ko-KR" altLang="ko-KR" sz="1200" b="1" dirty="0">
                <a:solidFill>
                  <a:srgbClr val="FF0000"/>
                </a:solidFill>
              </a:rPr>
              <a:t>품질 검사 절차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)</a:t>
            </a:r>
          </a:p>
          <a:p>
            <a:endParaRPr lang="en-US" altLang="ko-KR" sz="1200" b="1" dirty="0" smtClean="0"/>
          </a:p>
          <a:p>
            <a:r>
              <a:rPr lang="ko-KR" altLang="ko-KR" sz="1100" dirty="0" smtClean="0">
                <a:latin typeface="+mn-ea"/>
              </a:rPr>
              <a:t>①</a:t>
            </a:r>
            <a:r>
              <a:rPr lang="en-US" altLang="ko-KR" sz="1100" dirty="0" smtClean="0">
                <a:latin typeface="+mn-ea"/>
              </a:rPr>
              <a:t> </a:t>
            </a:r>
            <a:r>
              <a:rPr lang="ko-KR" altLang="en-US" sz="1100" dirty="0" smtClean="0">
                <a:latin typeface="+mn-ea"/>
              </a:rPr>
              <a:t>㈜</a:t>
            </a:r>
            <a:r>
              <a:rPr lang="en-US" altLang="ko-KR" sz="1100" dirty="0" smtClean="0">
                <a:latin typeface="+mn-ea"/>
              </a:rPr>
              <a:t>NS</a:t>
            </a:r>
            <a:r>
              <a:rPr lang="ko-KR" altLang="ko-KR" sz="1100" dirty="0">
                <a:latin typeface="+mn-ea"/>
              </a:rPr>
              <a:t>홈쇼핑의</a:t>
            </a:r>
            <a:r>
              <a:rPr lang="en-US" altLang="ko-KR" sz="1100" dirty="0">
                <a:latin typeface="+mn-ea"/>
              </a:rPr>
              <a:t>TV</a:t>
            </a:r>
            <a:r>
              <a:rPr lang="ko-KR" altLang="ko-KR" sz="1100" dirty="0">
                <a:latin typeface="+mn-ea"/>
              </a:rPr>
              <a:t>홈쇼핑 방송을 위한 </a:t>
            </a:r>
            <a:r>
              <a:rPr lang="ko-KR" altLang="ko-KR" sz="1100" dirty="0" smtClean="0">
                <a:latin typeface="+mn-ea"/>
              </a:rPr>
              <a:t>상품</a:t>
            </a:r>
            <a:r>
              <a:rPr lang="en-US" altLang="ko-KR" sz="1100" dirty="0" smtClean="0">
                <a:latin typeface="+mn-ea"/>
              </a:rPr>
              <a:t> </a:t>
            </a:r>
            <a:r>
              <a:rPr lang="ko-KR" altLang="ko-KR" sz="1100" smtClean="0">
                <a:latin typeface="+mn-ea"/>
              </a:rPr>
              <a:t>및 </a:t>
            </a:r>
            <a:r>
              <a:rPr lang="ko-KR" altLang="en-US" sz="1100" smtClean="0">
                <a:solidFill>
                  <a:srgbClr val="FF0000"/>
                </a:solidFill>
                <a:latin typeface="+mn-ea"/>
              </a:rPr>
              <a:t>협력</a:t>
            </a:r>
            <a:r>
              <a:rPr lang="ko-KR" altLang="ko-KR" sz="1100" smtClean="0">
                <a:solidFill>
                  <a:srgbClr val="FF0000"/>
                </a:solidFill>
                <a:latin typeface="+mn-ea"/>
              </a:rPr>
              <a:t>업</a:t>
            </a:r>
            <a:r>
              <a:rPr lang="ko-KR" altLang="ko-KR" sz="1100" smtClean="0">
                <a:latin typeface="+mn-ea"/>
              </a:rPr>
              <a:t>체 </a:t>
            </a:r>
            <a:r>
              <a:rPr lang="ko-KR" altLang="ko-KR" sz="1100" dirty="0">
                <a:latin typeface="+mn-ea"/>
              </a:rPr>
              <a:t>선정 </a:t>
            </a:r>
            <a:r>
              <a:rPr lang="ko-KR" altLang="ko-KR" sz="1100" dirty="0" smtClean="0">
                <a:latin typeface="+mn-ea"/>
              </a:rPr>
              <a:t>시</a:t>
            </a:r>
            <a:r>
              <a:rPr lang="en-US" altLang="ko-KR" sz="1100" dirty="0">
                <a:latin typeface="+mn-ea"/>
              </a:rPr>
              <a:t> </a:t>
            </a:r>
            <a:r>
              <a:rPr lang="ko-KR" altLang="ko-KR" sz="1100" dirty="0" smtClean="0">
                <a:latin typeface="+mn-ea"/>
              </a:rPr>
              <a:t>제안된</a:t>
            </a:r>
            <a:r>
              <a:rPr lang="en-US" altLang="ko-KR" sz="1100" dirty="0" smtClean="0">
                <a:latin typeface="+mn-ea"/>
              </a:rPr>
              <a:t> </a:t>
            </a:r>
            <a:r>
              <a:rPr lang="ko-KR" altLang="en-US" sz="1100" dirty="0" smtClean="0">
                <a:latin typeface="+mn-ea"/>
              </a:rPr>
              <a:t>상품은 반드시 ㈜</a:t>
            </a:r>
            <a:r>
              <a:rPr lang="en-US" altLang="ko-KR" sz="1100" dirty="0" smtClean="0">
                <a:latin typeface="+mn-ea"/>
              </a:rPr>
              <a:t>NS</a:t>
            </a:r>
            <a:r>
              <a:rPr lang="ko-KR" altLang="en-US" sz="1100" dirty="0" smtClean="0">
                <a:latin typeface="+mn-ea"/>
              </a:rPr>
              <a:t>홈쇼핑 </a:t>
            </a:r>
            <a:endParaRPr lang="en-US" altLang="ko-KR" sz="1100" dirty="0" smtClean="0">
              <a:latin typeface="+mn-ea"/>
            </a:endParaRPr>
          </a:p>
          <a:p>
            <a:r>
              <a:rPr lang="en-US" altLang="ko-KR" sz="1100" dirty="0">
                <a:latin typeface="+mn-ea"/>
              </a:rPr>
              <a:t> </a:t>
            </a:r>
            <a:r>
              <a:rPr lang="en-US" altLang="ko-KR" sz="1100" dirty="0" smtClean="0">
                <a:latin typeface="+mn-ea"/>
              </a:rPr>
              <a:t>  QM</a:t>
            </a:r>
            <a:r>
              <a:rPr lang="ko-KR" altLang="ko-KR" sz="1100" dirty="0" smtClean="0">
                <a:latin typeface="+mn-ea"/>
              </a:rPr>
              <a:t>팀</a:t>
            </a:r>
            <a:r>
              <a:rPr lang="ko-KR" altLang="en-US" sz="1100" dirty="0" smtClean="0">
                <a:latin typeface="+mn-ea"/>
              </a:rPr>
              <a:t>의</a:t>
            </a:r>
            <a:r>
              <a:rPr lang="ko-KR" altLang="ko-KR" sz="1100" dirty="0" smtClean="0">
                <a:latin typeface="+mn-ea"/>
              </a:rPr>
              <a:t> 품질검사</a:t>
            </a:r>
            <a:r>
              <a:rPr lang="en-US" altLang="ko-KR" sz="1100" dirty="0">
                <a:latin typeface="+mn-ea"/>
              </a:rPr>
              <a:t>,</a:t>
            </a:r>
            <a:r>
              <a:rPr lang="ko-KR" altLang="ko-KR" sz="1100" dirty="0">
                <a:latin typeface="+mn-ea"/>
              </a:rPr>
              <a:t>공정 관리</a:t>
            </a:r>
            <a:r>
              <a:rPr lang="en-US" altLang="ko-KR" sz="1100" dirty="0">
                <a:latin typeface="+mn-ea"/>
              </a:rPr>
              <a:t>,</a:t>
            </a:r>
            <a:r>
              <a:rPr lang="ko-KR" altLang="ko-KR" sz="1100" dirty="0" smtClean="0">
                <a:latin typeface="+mn-ea"/>
              </a:rPr>
              <a:t>배송</a:t>
            </a:r>
            <a:r>
              <a:rPr lang="en-US" altLang="ko-KR" sz="1100" dirty="0" smtClean="0">
                <a:latin typeface="+mn-ea"/>
              </a:rPr>
              <a:t> </a:t>
            </a:r>
            <a:r>
              <a:rPr lang="ko-KR" altLang="ko-KR" sz="1100" dirty="0" smtClean="0">
                <a:latin typeface="+mn-ea"/>
              </a:rPr>
              <a:t>전 </a:t>
            </a:r>
            <a:r>
              <a:rPr lang="ko-KR" altLang="ko-KR" sz="1100" dirty="0">
                <a:latin typeface="+mn-ea"/>
              </a:rPr>
              <a:t>검사의 품질승인 절차를 거쳐야 하며</a:t>
            </a:r>
            <a:r>
              <a:rPr lang="en-US" altLang="ko-KR" sz="1100" dirty="0" smtClean="0">
                <a:latin typeface="+mn-ea"/>
              </a:rPr>
              <a:t>, </a:t>
            </a:r>
            <a:r>
              <a:rPr lang="ko-KR" altLang="en-US" sz="1100" dirty="0" smtClean="0">
                <a:latin typeface="+mn-ea"/>
              </a:rPr>
              <a:t>품질 부적합 </a:t>
            </a:r>
            <a:r>
              <a:rPr lang="ko-KR" altLang="ko-KR" sz="1100" dirty="0" smtClean="0">
                <a:latin typeface="+mn-ea"/>
              </a:rPr>
              <a:t>판정을</a:t>
            </a:r>
            <a:r>
              <a:rPr lang="en-US" altLang="ko-KR" sz="1100" dirty="0" smtClean="0">
                <a:latin typeface="+mn-ea"/>
              </a:rPr>
              <a:t> </a:t>
            </a:r>
            <a:r>
              <a:rPr lang="ko-KR" altLang="en-US" sz="1100" dirty="0" err="1" smtClean="0">
                <a:latin typeface="+mn-ea"/>
              </a:rPr>
              <a:t>받</a:t>
            </a:r>
            <a:endParaRPr lang="en-US" altLang="ko-KR" sz="1100" dirty="0" smtClean="0">
              <a:latin typeface="+mn-ea"/>
            </a:endParaRPr>
          </a:p>
          <a:p>
            <a:r>
              <a:rPr lang="en-US" altLang="ko-KR" sz="1100" dirty="0">
                <a:latin typeface="+mn-ea"/>
              </a:rPr>
              <a:t> </a:t>
            </a:r>
            <a:r>
              <a:rPr lang="en-US" altLang="ko-KR" sz="1100" dirty="0" smtClean="0">
                <a:latin typeface="+mn-ea"/>
              </a:rPr>
              <a:t>  </a:t>
            </a:r>
            <a:r>
              <a:rPr lang="ko-KR" altLang="en-US" sz="1100" dirty="0" smtClean="0">
                <a:latin typeface="+mn-ea"/>
              </a:rPr>
              <a:t>은</a:t>
            </a:r>
            <a:r>
              <a:rPr lang="ko-KR" altLang="ko-KR" sz="1100" dirty="0" smtClean="0">
                <a:latin typeface="+mn-ea"/>
              </a:rPr>
              <a:t> </a:t>
            </a:r>
            <a:r>
              <a:rPr lang="ko-KR" altLang="ko-KR" sz="1100" dirty="0">
                <a:latin typeface="+mn-ea"/>
              </a:rPr>
              <a:t>상품에 대해서는 소비자 보호를 위해 </a:t>
            </a:r>
            <a:r>
              <a:rPr lang="ko-KR" altLang="ko-KR" sz="1100" dirty="0" err="1">
                <a:latin typeface="+mn-ea"/>
              </a:rPr>
              <a:t>입점</a:t>
            </a:r>
            <a:r>
              <a:rPr lang="ko-KR" altLang="ko-KR" sz="1100" dirty="0">
                <a:latin typeface="+mn-ea"/>
              </a:rPr>
              <a:t> 제안을 반려할 수 있다</a:t>
            </a:r>
            <a:r>
              <a:rPr lang="en-US" altLang="ko-KR" sz="1100" dirty="0" smtClean="0">
                <a:latin typeface="+mn-ea"/>
              </a:rPr>
              <a:t>.</a:t>
            </a:r>
            <a:r>
              <a:rPr lang="en-US" altLang="ko-KR" sz="1100" dirty="0">
                <a:latin typeface="+mn-ea"/>
              </a:rPr>
              <a:t> </a:t>
            </a:r>
            <a:endParaRPr lang="ko-KR" altLang="ko-KR" sz="1100" dirty="0">
              <a:latin typeface="+mn-ea"/>
            </a:endParaRPr>
          </a:p>
          <a:p>
            <a:r>
              <a:rPr lang="en-US" altLang="ko-KR" sz="1100" dirty="0">
                <a:latin typeface="+mn-ea"/>
              </a:rPr>
              <a:t> </a:t>
            </a:r>
            <a:endParaRPr lang="ko-KR" altLang="ko-KR" sz="1100" dirty="0">
              <a:latin typeface="+mn-ea"/>
            </a:endParaRPr>
          </a:p>
          <a:p>
            <a:r>
              <a:rPr lang="ko-KR" altLang="ko-KR" sz="1100" dirty="0">
                <a:latin typeface="+mn-ea"/>
              </a:rPr>
              <a:t>② 품질 검사는 상품 관련 각종 서류 검사</a:t>
            </a:r>
            <a:r>
              <a:rPr lang="en-US" altLang="ko-KR" sz="1100" dirty="0">
                <a:latin typeface="+mn-ea"/>
              </a:rPr>
              <a:t>,</a:t>
            </a:r>
            <a:r>
              <a:rPr lang="ko-KR" altLang="ko-KR" sz="1100" dirty="0">
                <a:latin typeface="+mn-ea"/>
              </a:rPr>
              <a:t>실물 검사</a:t>
            </a:r>
            <a:r>
              <a:rPr lang="en-US" altLang="ko-KR" sz="1100" dirty="0">
                <a:latin typeface="+mn-ea"/>
              </a:rPr>
              <a:t>,</a:t>
            </a:r>
            <a:r>
              <a:rPr lang="ko-KR" altLang="ko-KR" sz="1100" dirty="0">
                <a:latin typeface="+mn-ea"/>
              </a:rPr>
              <a:t>기능</a:t>
            </a:r>
            <a:r>
              <a:rPr lang="en-US" altLang="ko-KR" sz="1100" dirty="0">
                <a:latin typeface="+mn-ea"/>
              </a:rPr>
              <a:t>/</a:t>
            </a:r>
            <a:r>
              <a:rPr lang="ko-KR" altLang="ko-KR" sz="1100" dirty="0">
                <a:latin typeface="+mn-ea"/>
              </a:rPr>
              <a:t>성능 테스트</a:t>
            </a:r>
            <a:r>
              <a:rPr lang="en-US" altLang="ko-KR" sz="1100" dirty="0" smtClean="0">
                <a:latin typeface="+mn-ea"/>
              </a:rPr>
              <a:t>,</a:t>
            </a:r>
            <a:r>
              <a:rPr lang="ko-KR" altLang="ko-KR" sz="1100" dirty="0" smtClean="0">
                <a:latin typeface="+mn-ea"/>
              </a:rPr>
              <a:t>공정 </a:t>
            </a:r>
            <a:r>
              <a:rPr lang="ko-KR" altLang="ko-KR" sz="1100" dirty="0">
                <a:latin typeface="+mn-ea"/>
              </a:rPr>
              <a:t>실사 등을 통해 </a:t>
            </a:r>
            <a:r>
              <a:rPr lang="ko-KR" altLang="ko-KR" sz="1100" dirty="0" smtClean="0">
                <a:latin typeface="+mn-ea"/>
              </a:rPr>
              <a:t>법적</a:t>
            </a:r>
            <a:r>
              <a:rPr lang="en-US" altLang="ko-KR" sz="1100" dirty="0" smtClean="0">
                <a:latin typeface="+mn-ea"/>
              </a:rPr>
              <a:t> </a:t>
            </a:r>
            <a:r>
              <a:rPr lang="ko-KR" altLang="en-US" sz="1100" dirty="0" smtClean="0">
                <a:latin typeface="+mn-ea"/>
              </a:rPr>
              <a:t>기준</a:t>
            </a:r>
            <a:r>
              <a:rPr lang="en-US" altLang="ko-KR" sz="1100" dirty="0" smtClean="0">
                <a:latin typeface="+mn-ea"/>
              </a:rPr>
              <a:t>,</a:t>
            </a:r>
          </a:p>
          <a:p>
            <a:r>
              <a:rPr lang="en-US" altLang="ko-KR" sz="1100" dirty="0" smtClean="0">
                <a:latin typeface="+mn-ea"/>
              </a:rPr>
              <a:t>  </a:t>
            </a:r>
            <a:r>
              <a:rPr lang="ko-KR" altLang="ko-KR" sz="1100" dirty="0" smtClean="0">
                <a:latin typeface="+mn-ea"/>
              </a:rPr>
              <a:t> </a:t>
            </a:r>
            <a:r>
              <a:rPr lang="en-US" altLang="ko-KR" sz="1100" dirty="0" smtClean="0">
                <a:latin typeface="+mn-ea"/>
              </a:rPr>
              <a:t> </a:t>
            </a:r>
            <a:r>
              <a:rPr lang="ko-KR" altLang="ko-KR" sz="1100" dirty="0" smtClean="0">
                <a:latin typeface="+mn-ea"/>
              </a:rPr>
              <a:t>안전성</a:t>
            </a:r>
            <a:r>
              <a:rPr lang="en-US" altLang="ko-KR" sz="1100" dirty="0" smtClean="0">
                <a:latin typeface="+mn-ea"/>
              </a:rPr>
              <a:t>, </a:t>
            </a:r>
            <a:r>
              <a:rPr lang="ko-KR" altLang="ko-KR" sz="1100" dirty="0" smtClean="0">
                <a:latin typeface="+mn-ea"/>
              </a:rPr>
              <a:t>기능 </a:t>
            </a:r>
            <a:r>
              <a:rPr lang="ko-KR" altLang="ko-KR" sz="1100" dirty="0">
                <a:latin typeface="+mn-ea"/>
              </a:rPr>
              <a:t>및 성능</a:t>
            </a:r>
            <a:r>
              <a:rPr lang="en-US" altLang="ko-KR" sz="1100" dirty="0" smtClean="0">
                <a:latin typeface="+mn-ea"/>
              </a:rPr>
              <a:t>, </a:t>
            </a:r>
            <a:r>
              <a:rPr lang="ko-KR" altLang="ko-KR" sz="1100" dirty="0" smtClean="0">
                <a:latin typeface="+mn-ea"/>
              </a:rPr>
              <a:t>포장 </a:t>
            </a:r>
            <a:r>
              <a:rPr lang="ko-KR" altLang="ko-KR" sz="1100" dirty="0">
                <a:latin typeface="+mn-ea"/>
              </a:rPr>
              <a:t>상태 등을 </a:t>
            </a:r>
            <a:r>
              <a:rPr lang="ko-KR" altLang="ko-KR" sz="1100" dirty="0" smtClean="0">
                <a:latin typeface="+mn-ea"/>
              </a:rPr>
              <a:t>종합적으로 </a:t>
            </a:r>
            <a:r>
              <a:rPr lang="ko-KR" altLang="ko-KR" sz="1100" dirty="0">
                <a:latin typeface="+mn-ea"/>
              </a:rPr>
              <a:t>판단한다</a:t>
            </a:r>
            <a:r>
              <a:rPr lang="en-US" altLang="ko-KR" sz="1100" dirty="0" smtClean="0">
                <a:latin typeface="+mn-ea"/>
              </a:rPr>
              <a:t>.</a:t>
            </a:r>
          </a:p>
          <a:p>
            <a:endParaRPr lang="en-US" altLang="ko-KR" sz="1100" dirty="0">
              <a:latin typeface="+mn-ea"/>
            </a:endParaRPr>
          </a:p>
          <a:p>
            <a:r>
              <a:rPr lang="en-US" altLang="ko-KR" sz="1100" dirty="0" smtClean="0">
                <a:latin typeface="+mn-ea"/>
              </a:rPr>
              <a:t>     1</a:t>
            </a:r>
            <a:r>
              <a:rPr lang="en-US" altLang="ko-KR" sz="1100" dirty="0">
                <a:latin typeface="+mn-ea"/>
              </a:rPr>
              <a:t>.</a:t>
            </a:r>
            <a:r>
              <a:rPr lang="ko-KR" altLang="ko-KR" sz="1100" dirty="0" err="1">
                <a:latin typeface="+mn-ea"/>
              </a:rPr>
              <a:t>상품군</a:t>
            </a:r>
            <a:r>
              <a:rPr lang="en-US" altLang="ko-KR" sz="1100" dirty="0">
                <a:latin typeface="+mn-ea"/>
              </a:rPr>
              <a:t>,</a:t>
            </a:r>
            <a:r>
              <a:rPr lang="ko-KR" altLang="ko-KR" sz="1100" dirty="0" err="1">
                <a:latin typeface="+mn-ea"/>
              </a:rPr>
              <a:t>매체별로</a:t>
            </a:r>
            <a:r>
              <a:rPr lang="ko-KR" altLang="ko-KR" sz="1100" dirty="0">
                <a:latin typeface="+mn-ea"/>
              </a:rPr>
              <a:t> 품질검사의 업무진행 방식</a:t>
            </a:r>
            <a:r>
              <a:rPr lang="en-US" altLang="ko-KR" sz="1100" dirty="0">
                <a:latin typeface="+mn-ea"/>
              </a:rPr>
              <a:t>,</a:t>
            </a:r>
            <a:r>
              <a:rPr lang="ko-KR" altLang="ko-KR" sz="1100" dirty="0">
                <a:latin typeface="+mn-ea"/>
              </a:rPr>
              <a:t>샘플 제출방법</a:t>
            </a:r>
            <a:r>
              <a:rPr lang="en-US" altLang="ko-KR" sz="1100" dirty="0">
                <a:latin typeface="+mn-ea"/>
              </a:rPr>
              <a:t>,</a:t>
            </a:r>
            <a:r>
              <a:rPr lang="ko-KR" altLang="ko-KR" sz="1100" dirty="0" smtClean="0">
                <a:latin typeface="+mn-ea"/>
              </a:rPr>
              <a:t>품질서류에</a:t>
            </a:r>
            <a:r>
              <a:rPr lang="en-US" altLang="ko-KR" sz="1100" dirty="0" smtClean="0">
                <a:latin typeface="+mn-ea"/>
              </a:rPr>
              <a:t> </a:t>
            </a:r>
            <a:r>
              <a:rPr lang="ko-KR" altLang="ko-KR" sz="1100" dirty="0" smtClean="0">
                <a:latin typeface="+mn-ea"/>
              </a:rPr>
              <a:t>차이가 </a:t>
            </a:r>
            <a:r>
              <a:rPr lang="ko-KR" altLang="en-US" sz="1100" dirty="0" smtClean="0">
                <a:latin typeface="+mn-ea"/>
              </a:rPr>
              <a:t>있으며</a:t>
            </a:r>
            <a:r>
              <a:rPr lang="en-US" altLang="ko-KR" sz="1100" dirty="0" smtClean="0">
                <a:latin typeface="+mn-ea"/>
              </a:rPr>
              <a:t>, </a:t>
            </a:r>
            <a:r>
              <a:rPr lang="ko-KR" altLang="en-US" sz="1100" dirty="0" smtClean="0">
                <a:latin typeface="+mn-ea"/>
              </a:rPr>
              <a:t>상세내용</a:t>
            </a:r>
            <a:endParaRPr lang="en-US" altLang="ko-KR" sz="1100" dirty="0" smtClean="0">
              <a:latin typeface="+mn-ea"/>
            </a:endParaRPr>
          </a:p>
          <a:p>
            <a:r>
              <a:rPr lang="en-US" altLang="ko-KR" sz="1100" dirty="0">
                <a:latin typeface="+mn-ea"/>
              </a:rPr>
              <a:t> </a:t>
            </a:r>
            <a:r>
              <a:rPr lang="en-US" altLang="ko-KR" sz="1100" dirty="0" smtClean="0">
                <a:latin typeface="+mn-ea"/>
              </a:rPr>
              <a:t>       </a:t>
            </a:r>
            <a:r>
              <a:rPr lang="ko-KR" altLang="en-US" sz="1100" dirty="0" smtClean="0">
                <a:latin typeface="+mn-ea"/>
              </a:rPr>
              <a:t>은 </a:t>
            </a:r>
            <a:r>
              <a:rPr lang="en-US" altLang="ko-KR" sz="1100" dirty="0" smtClean="0">
                <a:latin typeface="+mn-ea"/>
              </a:rPr>
              <a:t>‘</a:t>
            </a:r>
            <a:r>
              <a:rPr lang="ko-KR" altLang="en-US" sz="1100" dirty="0" err="1" smtClean="0">
                <a:latin typeface="+mn-ea"/>
              </a:rPr>
              <a:t>나이스시스템</a:t>
            </a:r>
            <a:r>
              <a:rPr lang="en-US" altLang="ko-KR" sz="1100" dirty="0" smtClean="0">
                <a:latin typeface="+mn-ea"/>
              </a:rPr>
              <a:t>’</a:t>
            </a:r>
            <a:r>
              <a:rPr lang="ko-KR" altLang="en-US" sz="1100" dirty="0" smtClean="0">
                <a:latin typeface="+mn-ea"/>
              </a:rPr>
              <a:t>의 </a:t>
            </a:r>
            <a:r>
              <a:rPr lang="ko-KR" altLang="ko-KR" sz="1100" dirty="0" smtClean="0">
                <a:latin typeface="+mn-ea"/>
              </a:rPr>
              <a:t>상품군별 </a:t>
            </a:r>
            <a:r>
              <a:rPr lang="ko-KR" altLang="ko-KR" sz="1100" dirty="0">
                <a:latin typeface="+mn-ea"/>
              </a:rPr>
              <a:t>품질검사</a:t>
            </a:r>
            <a:r>
              <a:rPr lang="en-US" altLang="ko-KR" sz="1100" dirty="0">
                <a:latin typeface="+mn-ea"/>
              </a:rPr>
              <a:t>·</a:t>
            </a:r>
            <a:r>
              <a:rPr lang="ko-KR" altLang="ko-KR" sz="1100" dirty="0" smtClean="0">
                <a:latin typeface="+mn-ea"/>
              </a:rPr>
              <a:t>물류업무안내</a:t>
            </a:r>
            <a:r>
              <a:rPr lang="en-US" altLang="ko-KR" sz="1100" dirty="0">
                <a:latin typeface="+mn-ea"/>
              </a:rPr>
              <a:t>’</a:t>
            </a:r>
            <a:r>
              <a:rPr lang="ko-KR" altLang="ko-KR" sz="1100" dirty="0">
                <a:latin typeface="+mn-ea"/>
              </a:rPr>
              <a:t>를 </a:t>
            </a:r>
            <a:r>
              <a:rPr lang="ko-KR" altLang="ko-KR" sz="1100" dirty="0" smtClean="0">
                <a:latin typeface="+mn-ea"/>
              </a:rPr>
              <a:t>참조한다</a:t>
            </a:r>
            <a:endParaRPr lang="en-US" altLang="ko-KR" sz="1100" dirty="0" smtClean="0">
              <a:latin typeface="+mn-ea"/>
            </a:endParaRPr>
          </a:p>
          <a:p>
            <a:endParaRPr lang="ko-KR" altLang="ko-KR" sz="1100" dirty="0">
              <a:solidFill>
                <a:srgbClr val="FF0000"/>
              </a:solidFill>
              <a:latin typeface="+mn-ea"/>
            </a:endParaRPr>
          </a:p>
          <a:p>
            <a:r>
              <a:rPr lang="en-US" altLang="ko-KR" sz="1100" dirty="0" smtClean="0">
                <a:latin typeface="+mn-ea"/>
              </a:rPr>
              <a:t>     2</a:t>
            </a:r>
            <a:r>
              <a:rPr lang="en-US" altLang="ko-KR" sz="1100" dirty="0">
                <a:latin typeface="+mn-ea"/>
              </a:rPr>
              <a:t>.</a:t>
            </a:r>
            <a:r>
              <a:rPr lang="ko-KR" altLang="ko-KR" sz="1100" dirty="0" smtClean="0">
                <a:latin typeface="+mn-ea"/>
              </a:rPr>
              <a:t>상품분류</a:t>
            </a:r>
            <a:r>
              <a:rPr lang="en-US" altLang="ko-KR" sz="1100" dirty="0" smtClean="0">
                <a:latin typeface="+mn-ea"/>
              </a:rPr>
              <a:t> : </a:t>
            </a:r>
            <a:r>
              <a:rPr lang="ko-KR" altLang="ko-KR" sz="1100" dirty="0" smtClean="0">
                <a:latin typeface="+mn-ea"/>
              </a:rPr>
              <a:t>상품군별</a:t>
            </a:r>
            <a:r>
              <a:rPr lang="en-US" altLang="ko-KR" sz="1100" dirty="0" smtClean="0">
                <a:latin typeface="+mn-ea"/>
              </a:rPr>
              <a:t> </a:t>
            </a:r>
            <a:r>
              <a:rPr lang="ko-KR" altLang="en-US" sz="1100" dirty="0" smtClean="0">
                <a:latin typeface="+mn-ea"/>
              </a:rPr>
              <a:t>분류</a:t>
            </a:r>
            <a:r>
              <a:rPr lang="en-US" altLang="ko-KR" sz="1100" dirty="0" smtClean="0">
                <a:latin typeface="+mn-ea"/>
              </a:rPr>
              <a:t>      </a:t>
            </a:r>
          </a:p>
          <a:p>
            <a:r>
              <a:rPr lang="en-US" altLang="ko-KR" sz="1100" dirty="0" smtClean="0">
                <a:latin typeface="+mn-ea"/>
              </a:rPr>
              <a:t>         (</a:t>
            </a:r>
            <a:r>
              <a:rPr lang="ko-KR" altLang="en-US" sz="1100" dirty="0" smtClean="0">
                <a:latin typeface="+mn-ea"/>
              </a:rPr>
              <a:t>일반식품</a:t>
            </a:r>
            <a:r>
              <a:rPr lang="en-US" altLang="ko-KR" sz="1100" dirty="0" smtClean="0">
                <a:latin typeface="+mn-ea"/>
              </a:rPr>
              <a:t>,</a:t>
            </a:r>
            <a:r>
              <a:rPr lang="ko-KR" altLang="ko-KR" sz="1100" dirty="0" smtClean="0">
                <a:latin typeface="+mn-ea"/>
              </a:rPr>
              <a:t>건강식품</a:t>
            </a:r>
            <a:r>
              <a:rPr lang="en-US" altLang="ko-KR" sz="1100" dirty="0">
                <a:latin typeface="+mn-ea"/>
              </a:rPr>
              <a:t>,</a:t>
            </a:r>
            <a:r>
              <a:rPr lang="ko-KR" altLang="en-US" sz="1100" dirty="0">
                <a:latin typeface="+mn-ea"/>
              </a:rPr>
              <a:t>이미용</a:t>
            </a:r>
            <a:r>
              <a:rPr lang="en-US" altLang="ko-KR" sz="1100" dirty="0">
                <a:latin typeface="+mn-ea"/>
              </a:rPr>
              <a:t>,</a:t>
            </a:r>
            <a:r>
              <a:rPr lang="ko-KR" altLang="en-US" sz="1100" dirty="0">
                <a:latin typeface="+mn-ea"/>
              </a:rPr>
              <a:t>가정용품</a:t>
            </a:r>
            <a:r>
              <a:rPr lang="en-US" altLang="ko-KR" sz="1100" dirty="0">
                <a:latin typeface="+mn-ea"/>
              </a:rPr>
              <a:t>,</a:t>
            </a:r>
            <a:r>
              <a:rPr lang="ko-KR" altLang="en-US" sz="1100" dirty="0">
                <a:latin typeface="+mn-ea"/>
              </a:rPr>
              <a:t>건강용품</a:t>
            </a:r>
            <a:r>
              <a:rPr lang="en-US" altLang="ko-KR" sz="1100" dirty="0">
                <a:latin typeface="+mn-ea"/>
              </a:rPr>
              <a:t>,</a:t>
            </a:r>
            <a:r>
              <a:rPr lang="ko-KR" altLang="en-US" sz="1100" dirty="0">
                <a:latin typeface="+mn-ea"/>
              </a:rPr>
              <a:t>문화</a:t>
            </a:r>
            <a:r>
              <a:rPr lang="en-US" altLang="ko-KR" sz="1100" dirty="0">
                <a:latin typeface="+mn-ea"/>
              </a:rPr>
              <a:t>,</a:t>
            </a:r>
            <a:r>
              <a:rPr lang="ko-KR" altLang="en-US" sz="1100" dirty="0">
                <a:latin typeface="+mn-ea"/>
              </a:rPr>
              <a:t>서비스</a:t>
            </a:r>
            <a:r>
              <a:rPr lang="en-US" altLang="ko-KR" sz="1100" dirty="0">
                <a:latin typeface="+mn-ea"/>
              </a:rPr>
              <a:t>,</a:t>
            </a:r>
            <a:r>
              <a:rPr lang="ko-KR" altLang="en-US" sz="1100" dirty="0">
                <a:latin typeface="+mn-ea"/>
              </a:rPr>
              <a:t>스포츠</a:t>
            </a:r>
            <a:r>
              <a:rPr lang="en-US" altLang="ko-KR" sz="1100" dirty="0">
                <a:latin typeface="+mn-ea"/>
              </a:rPr>
              <a:t>/</a:t>
            </a:r>
            <a:r>
              <a:rPr lang="ko-KR" altLang="en-US" sz="1100" dirty="0">
                <a:latin typeface="+mn-ea"/>
              </a:rPr>
              <a:t>레저</a:t>
            </a:r>
            <a:r>
              <a:rPr lang="en-US" altLang="ko-KR" sz="1100" dirty="0">
                <a:latin typeface="+mn-ea"/>
              </a:rPr>
              <a:t>,</a:t>
            </a:r>
            <a:r>
              <a:rPr lang="ko-KR" altLang="en-US" sz="1100" dirty="0" err="1" smtClean="0">
                <a:latin typeface="+mn-ea"/>
              </a:rPr>
              <a:t>유아동용품</a:t>
            </a:r>
            <a:r>
              <a:rPr lang="en-US" altLang="ko-KR" sz="1100" dirty="0" smtClean="0">
                <a:latin typeface="+mn-ea"/>
              </a:rPr>
              <a:t>,</a:t>
            </a:r>
            <a:r>
              <a:rPr lang="ko-KR" altLang="en-US" sz="1100" dirty="0" smtClean="0">
                <a:latin typeface="+mn-ea"/>
              </a:rPr>
              <a:t>인테리어</a:t>
            </a:r>
            <a:endParaRPr lang="en-US" altLang="ko-KR" sz="1100" dirty="0" smtClean="0">
              <a:latin typeface="+mn-ea"/>
            </a:endParaRPr>
          </a:p>
          <a:p>
            <a:r>
              <a:rPr lang="en-US" altLang="ko-KR" sz="1100" dirty="0" smtClean="0">
                <a:latin typeface="+mn-ea"/>
              </a:rPr>
              <a:t>         </a:t>
            </a:r>
            <a:r>
              <a:rPr lang="ko-KR" altLang="en-US" sz="1100" dirty="0">
                <a:latin typeface="+mn-ea"/>
              </a:rPr>
              <a:t> </a:t>
            </a:r>
            <a:r>
              <a:rPr lang="ko-KR" altLang="en-US" sz="1100" dirty="0" smtClean="0">
                <a:latin typeface="+mn-ea"/>
              </a:rPr>
              <a:t>전기전자</a:t>
            </a:r>
            <a:r>
              <a:rPr lang="en-US" altLang="ko-KR" sz="1100" dirty="0" smtClean="0">
                <a:latin typeface="+mn-ea"/>
              </a:rPr>
              <a:t>,</a:t>
            </a:r>
            <a:r>
              <a:rPr lang="ko-KR" altLang="en-US" sz="1100" dirty="0" smtClean="0">
                <a:latin typeface="+mn-ea"/>
              </a:rPr>
              <a:t>정보통신</a:t>
            </a:r>
            <a:r>
              <a:rPr lang="en-US" altLang="ko-KR" sz="1100" dirty="0" smtClean="0">
                <a:latin typeface="+mn-ea"/>
              </a:rPr>
              <a:t>,</a:t>
            </a:r>
            <a:r>
              <a:rPr lang="ko-KR" altLang="en-US" sz="1100" dirty="0" smtClean="0">
                <a:latin typeface="+mn-ea"/>
              </a:rPr>
              <a:t>패션</a:t>
            </a:r>
            <a:r>
              <a:rPr lang="en-US" altLang="ko-KR" sz="1100" dirty="0" smtClean="0">
                <a:latin typeface="+mn-ea"/>
              </a:rPr>
              <a:t>,</a:t>
            </a:r>
            <a:r>
              <a:rPr lang="ko-KR" altLang="en-US" sz="1100" dirty="0" smtClean="0">
                <a:latin typeface="+mn-ea"/>
              </a:rPr>
              <a:t>패션잡화</a:t>
            </a:r>
            <a:r>
              <a:rPr lang="en-US" altLang="ko-KR" sz="1100" dirty="0" smtClean="0">
                <a:latin typeface="+mn-ea"/>
              </a:rPr>
              <a:t>,</a:t>
            </a:r>
            <a:r>
              <a:rPr lang="ko-KR" altLang="en-US" sz="1100" dirty="0" smtClean="0">
                <a:latin typeface="+mn-ea"/>
              </a:rPr>
              <a:t>보석</a:t>
            </a:r>
            <a:r>
              <a:rPr lang="en-US" altLang="ko-KR" sz="1100" dirty="0" smtClean="0">
                <a:latin typeface="+mn-ea"/>
              </a:rPr>
              <a:t>/</a:t>
            </a:r>
            <a:r>
              <a:rPr lang="ko-KR" altLang="en-US" sz="1100" dirty="0" smtClean="0">
                <a:latin typeface="+mn-ea"/>
              </a:rPr>
              <a:t>장신구</a:t>
            </a:r>
            <a:r>
              <a:rPr lang="en-US" altLang="ko-KR" sz="1100" dirty="0" smtClean="0">
                <a:latin typeface="+mn-ea"/>
              </a:rPr>
              <a:t>)</a:t>
            </a:r>
            <a:endParaRPr lang="ko-KR" altLang="ko-KR" sz="1100" dirty="0">
              <a:latin typeface="+mn-ea"/>
            </a:endParaRPr>
          </a:p>
          <a:p>
            <a:endParaRPr lang="en-US" altLang="ko-KR" sz="1100" dirty="0" smtClean="0">
              <a:latin typeface="+mn-ea"/>
            </a:endParaRPr>
          </a:p>
          <a:p>
            <a:r>
              <a:rPr lang="ko-KR" altLang="ko-KR" sz="1100" b="1" smtClean="0">
                <a:solidFill>
                  <a:srgbClr val="FF0000"/>
                </a:solidFill>
                <a:latin typeface="+mn-ea"/>
              </a:rPr>
              <a:t>제</a:t>
            </a:r>
            <a:r>
              <a:rPr lang="en-US" altLang="ko-KR" sz="1100" b="1" smtClean="0">
                <a:solidFill>
                  <a:srgbClr val="FF0000"/>
                </a:solidFill>
                <a:latin typeface="+mn-ea"/>
              </a:rPr>
              <a:t>7</a:t>
            </a:r>
            <a:r>
              <a:rPr lang="ko-KR" altLang="ko-KR" sz="1100" b="1" smtClean="0">
                <a:solidFill>
                  <a:srgbClr val="FF0000"/>
                </a:solidFill>
                <a:latin typeface="+mn-ea"/>
              </a:rPr>
              <a:t>조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(</a:t>
            </a:r>
            <a:r>
              <a:rPr lang="ko-KR" altLang="ko-KR" sz="1100" b="1" dirty="0">
                <a:solidFill>
                  <a:srgbClr val="FF0000"/>
                </a:solidFill>
                <a:latin typeface="+mn-ea"/>
              </a:rPr>
              <a:t>품질승인</a:t>
            </a:r>
            <a:r>
              <a:rPr lang="en-US" altLang="ko-KR" sz="1100" b="1" dirty="0" smtClean="0">
                <a:solidFill>
                  <a:srgbClr val="FF0000"/>
                </a:solidFill>
                <a:latin typeface="+mn-ea"/>
              </a:rPr>
              <a:t>)</a:t>
            </a:r>
          </a:p>
          <a:p>
            <a:endParaRPr lang="en-US" altLang="ko-KR" sz="1100" dirty="0">
              <a:latin typeface="+mn-ea"/>
            </a:endParaRPr>
          </a:p>
          <a:p>
            <a:r>
              <a:rPr lang="ko-KR" altLang="ko-KR" sz="1100" smtClean="0">
                <a:latin typeface="+mn-ea"/>
              </a:rPr>
              <a:t>① </a:t>
            </a:r>
            <a:r>
              <a:rPr lang="ko-KR" altLang="en-US" sz="1100" smtClean="0">
                <a:solidFill>
                  <a:srgbClr val="FF0000"/>
                </a:solidFill>
                <a:latin typeface="+mn-ea"/>
              </a:rPr>
              <a:t>협력</a:t>
            </a:r>
            <a:r>
              <a:rPr lang="ko-KR" altLang="ko-KR" sz="1100" smtClean="0">
                <a:solidFill>
                  <a:srgbClr val="FF0000"/>
                </a:solidFill>
                <a:latin typeface="+mn-ea"/>
              </a:rPr>
              <a:t>업체는 </a:t>
            </a:r>
            <a:r>
              <a:rPr lang="ko-KR" altLang="ko-KR" sz="1100" dirty="0">
                <a:latin typeface="+mn-ea"/>
              </a:rPr>
              <a:t>품질승인을 위하여 샘플과 관련 품질 </a:t>
            </a:r>
            <a:r>
              <a:rPr lang="ko-KR" altLang="ko-KR" sz="1100" dirty="0" smtClean="0">
                <a:latin typeface="+mn-ea"/>
              </a:rPr>
              <a:t>서류를</a:t>
            </a:r>
            <a:r>
              <a:rPr lang="en-US" altLang="ko-KR" sz="1100" dirty="0" smtClean="0">
                <a:latin typeface="+mn-ea"/>
              </a:rPr>
              <a:t> (</a:t>
            </a:r>
            <a:r>
              <a:rPr lang="ko-KR" altLang="ko-KR" sz="1100" dirty="0">
                <a:latin typeface="+mn-ea"/>
              </a:rPr>
              <a:t>주</a:t>
            </a:r>
            <a:r>
              <a:rPr lang="en-US" altLang="ko-KR" sz="1100" dirty="0">
                <a:latin typeface="+mn-ea"/>
              </a:rPr>
              <a:t>)NS</a:t>
            </a:r>
            <a:r>
              <a:rPr lang="ko-KR" altLang="ko-KR" sz="1100" dirty="0">
                <a:latin typeface="+mn-ea"/>
              </a:rPr>
              <a:t>홈쇼핑 품질검사 담당자에게 </a:t>
            </a:r>
            <a:r>
              <a:rPr lang="ko-KR" altLang="en-US" sz="1100" dirty="0" smtClean="0">
                <a:latin typeface="+mn-ea"/>
              </a:rPr>
              <a:t>제출</a:t>
            </a:r>
            <a:endParaRPr lang="en-US" altLang="ko-KR" sz="1100" dirty="0" smtClean="0">
              <a:latin typeface="+mn-ea"/>
            </a:endParaRPr>
          </a:p>
          <a:p>
            <a:r>
              <a:rPr lang="en-US" altLang="ko-KR" sz="1100" dirty="0">
                <a:latin typeface="+mn-ea"/>
              </a:rPr>
              <a:t> </a:t>
            </a:r>
            <a:r>
              <a:rPr lang="en-US" altLang="ko-KR" sz="1100" dirty="0" smtClean="0">
                <a:latin typeface="+mn-ea"/>
              </a:rPr>
              <a:t>   </a:t>
            </a:r>
            <a:r>
              <a:rPr lang="ko-KR" altLang="en-US" sz="1100" dirty="0" smtClean="0">
                <a:latin typeface="+mn-ea"/>
              </a:rPr>
              <a:t>하여야 한다</a:t>
            </a:r>
            <a:r>
              <a:rPr lang="en-US" altLang="ko-KR" sz="1100" dirty="0" smtClean="0">
                <a:latin typeface="+mn-ea"/>
              </a:rPr>
              <a:t>.</a:t>
            </a:r>
            <a:r>
              <a:rPr lang="en-US" altLang="ko-KR" sz="1100" dirty="0">
                <a:latin typeface="+mn-ea"/>
              </a:rPr>
              <a:t> </a:t>
            </a:r>
            <a:endParaRPr lang="ko-KR" altLang="ko-KR" sz="1100" dirty="0">
              <a:latin typeface="+mn-ea"/>
            </a:endParaRPr>
          </a:p>
          <a:p>
            <a:r>
              <a:rPr lang="ko-KR" altLang="ko-KR" sz="1100">
                <a:solidFill>
                  <a:srgbClr val="FF0000"/>
                </a:solidFill>
                <a:latin typeface="+mn-ea"/>
              </a:rPr>
              <a:t>② </a:t>
            </a:r>
            <a:r>
              <a:rPr lang="ko-KR" altLang="en-US" sz="1100" smtClean="0">
                <a:solidFill>
                  <a:srgbClr val="FF0000"/>
                </a:solidFill>
                <a:latin typeface="+mn-ea"/>
              </a:rPr>
              <a:t>협력</a:t>
            </a:r>
            <a:r>
              <a:rPr lang="ko-KR" altLang="ko-KR" sz="1100" smtClean="0">
                <a:solidFill>
                  <a:srgbClr val="FF0000"/>
                </a:solidFill>
                <a:latin typeface="+mn-ea"/>
              </a:rPr>
              <a:t>업체는 </a:t>
            </a:r>
            <a:r>
              <a:rPr lang="ko-KR" altLang="ko-KR" sz="1100" dirty="0">
                <a:latin typeface="+mn-ea"/>
              </a:rPr>
              <a:t>샘플 제출 시 고객에게 배송되는 </a:t>
            </a:r>
            <a:r>
              <a:rPr lang="ko-KR" altLang="ko-KR" sz="1100">
                <a:latin typeface="+mn-ea"/>
              </a:rPr>
              <a:t>포장형태로 </a:t>
            </a:r>
            <a:r>
              <a:rPr lang="ko-KR" altLang="ko-KR" sz="1100" smtClean="0">
                <a:latin typeface="+mn-ea"/>
              </a:rPr>
              <a:t>제출</a:t>
            </a:r>
            <a:r>
              <a:rPr lang="ko-KR" altLang="en-US" sz="1100" smtClean="0">
                <a:latin typeface="+mn-ea"/>
              </a:rPr>
              <a:t>해야</a:t>
            </a:r>
            <a:r>
              <a:rPr lang="en-US" altLang="ko-KR" sz="1100" smtClean="0">
                <a:latin typeface="+mn-ea"/>
              </a:rPr>
              <a:t> </a:t>
            </a:r>
            <a:r>
              <a:rPr lang="ko-KR" altLang="ko-KR" sz="1100" dirty="0" smtClean="0">
                <a:latin typeface="+mn-ea"/>
              </a:rPr>
              <a:t>하며</a:t>
            </a:r>
            <a:r>
              <a:rPr lang="en-US" altLang="ko-KR" sz="1100" dirty="0" smtClean="0">
                <a:latin typeface="+mn-ea"/>
              </a:rPr>
              <a:t>, </a:t>
            </a:r>
            <a:r>
              <a:rPr lang="ko-KR" altLang="ko-KR" sz="1100" dirty="0" smtClean="0">
                <a:latin typeface="+mn-ea"/>
              </a:rPr>
              <a:t>당사의 상품별</a:t>
            </a:r>
            <a:r>
              <a:rPr lang="en-US" altLang="ko-KR" sz="1100" dirty="0" smtClean="0">
                <a:latin typeface="+mn-ea"/>
              </a:rPr>
              <a:t> </a:t>
            </a:r>
            <a:r>
              <a:rPr lang="ko-KR" altLang="en-US" sz="1100" dirty="0" smtClean="0">
                <a:latin typeface="+mn-ea"/>
              </a:rPr>
              <a:t>포장기준</a:t>
            </a:r>
            <a:endParaRPr lang="en-US" altLang="ko-KR" sz="1100" dirty="0" smtClean="0">
              <a:latin typeface="+mn-ea"/>
            </a:endParaRPr>
          </a:p>
          <a:p>
            <a:r>
              <a:rPr lang="en-US" altLang="ko-KR" sz="1100" dirty="0">
                <a:latin typeface="+mn-ea"/>
              </a:rPr>
              <a:t> </a:t>
            </a:r>
            <a:r>
              <a:rPr lang="en-US" altLang="ko-KR" sz="1100" dirty="0" smtClean="0">
                <a:latin typeface="+mn-ea"/>
              </a:rPr>
              <a:t>   </a:t>
            </a:r>
            <a:r>
              <a:rPr lang="ko-KR" altLang="en-US" sz="1100" dirty="0" smtClean="0">
                <a:latin typeface="+mn-ea"/>
              </a:rPr>
              <a:t>에 적합하여야 한다</a:t>
            </a:r>
            <a:r>
              <a:rPr lang="en-US" altLang="ko-KR" sz="1100" dirty="0" smtClean="0">
                <a:latin typeface="+mn-ea"/>
              </a:rPr>
              <a:t>.</a:t>
            </a:r>
            <a:r>
              <a:rPr lang="en-US" altLang="ko-KR" sz="1100" dirty="0">
                <a:latin typeface="+mn-ea"/>
              </a:rPr>
              <a:t> </a:t>
            </a:r>
            <a:endParaRPr lang="ko-KR" altLang="ko-KR" sz="1100" dirty="0">
              <a:latin typeface="+mn-ea"/>
            </a:endParaRPr>
          </a:p>
          <a:p>
            <a:r>
              <a:rPr lang="ko-KR" altLang="ko-KR" sz="1100" dirty="0">
                <a:latin typeface="+mn-ea"/>
              </a:rPr>
              <a:t>③</a:t>
            </a:r>
            <a:r>
              <a:rPr lang="en-US" altLang="ko-KR" sz="1100" dirty="0">
                <a:latin typeface="+mn-ea"/>
              </a:rPr>
              <a:t>(</a:t>
            </a:r>
            <a:r>
              <a:rPr lang="ko-KR" altLang="ko-KR" sz="1100" dirty="0">
                <a:latin typeface="+mn-ea"/>
              </a:rPr>
              <a:t>주</a:t>
            </a:r>
            <a:r>
              <a:rPr lang="en-US" altLang="ko-KR" sz="1100" dirty="0">
                <a:latin typeface="+mn-ea"/>
              </a:rPr>
              <a:t>)NS</a:t>
            </a:r>
            <a:r>
              <a:rPr lang="ko-KR" altLang="ko-KR" sz="1100" dirty="0">
                <a:latin typeface="+mn-ea"/>
              </a:rPr>
              <a:t>홈쇼핑은 샘플검사 완료 후</a:t>
            </a:r>
            <a:r>
              <a:rPr lang="en-US" altLang="ko-KR" sz="1100" dirty="0" smtClean="0">
                <a:latin typeface="+mn-ea"/>
              </a:rPr>
              <a:t>, </a:t>
            </a:r>
            <a:r>
              <a:rPr lang="ko-KR" altLang="ko-KR" sz="1100" smtClean="0">
                <a:latin typeface="+mn-ea"/>
              </a:rPr>
              <a:t>정해진 </a:t>
            </a:r>
            <a:r>
              <a:rPr lang="ko-KR" altLang="en-US" sz="1100" smtClean="0">
                <a:latin typeface="+mn-ea"/>
              </a:rPr>
              <a:t>절차</a:t>
            </a:r>
            <a:r>
              <a:rPr lang="ko-KR" altLang="ko-KR" sz="1100" smtClean="0">
                <a:latin typeface="+mn-ea"/>
              </a:rPr>
              <a:t>에 </a:t>
            </a:r>
            <a:r>
              <a:rPr lang="ko-KR" altLang="ko-KR" sz="1100" dirty="0">
                <a:latin typeface="+mn-ea"/>
              </a:rPr>
              <a:t>의하여 </a:t>
            </a:r>
            <a:r>
              <a:rPr lang="ko-KR" altLang="ko-KR" sz="1100" dirty="0" err="1" smtClean="0">
                <a:latin typeface="+mn-ea"/>
              </a:rPr>
              <a:t>협력사로</a:t>
            </a:r>
            <a:r>
              <a:rPr lang="en-US" altLang="ko-KR" sz="1100" dirty="0" smtClean="0">
                <a:latin typeface="+mn-ea"/>
              </a:rPr>
              <a:t> </a:t>
            </a:r>
            <a:r>
              <a:rPr lang="ko-KR" altLang="ko-KR" sz="1100" dirty="0" smtClean="0">
                <a:latin typeface="+mn-ea"/>
              </a:rPr>
              <a:t>택배 </a:t>
            </a:r>
            <a:r>
              <a:rPr lang="ko-KR" altLang="ko-KR" sz="1100" dirty="0">
                <a:latin typeface="+mn-ea"/>
              </a:rPr>
              <a:t>발송 등의 방법을 </a:t>
            </a:r>
            <a:r>
              <a:rPr lang="ko-KR" altLang="ko-KR" sz="1100" dirty="0" smtClean="0">
                <a:latin typeface="+mn-ea"/>
              </a:rPr>
              <a:t>통하여</a:t>
            </a:r>
            <a:endParaRPr lang="en-US" altLang="ko-KR" sz="1100" dirty="0" smtClean="0">
              <a:latin typeface="+mn-ea"/>
            </a:endParaRPr>
          </a:p>
          <a:p>
            <a:r>
              <a:rPr lang="en-US" altLang="ko-KR" sz="1100" dirty="0">
                <a:latin typeface="+mn-ea"/>
              </a:rPr>
              <a:t> </a:t>
            </a:r>
            <a:r>
              <a:rPr lang="en-US" altLang="ko-KR" sz="1100" dirty="0" smtClean="0">
                <a:latin typeface="+mn-ea"/>
              </a:rPr>
              <a:t> </a:t>
            </a:r>
            <a:r>
              <a:rPr lang="ko-KR" altLang="ko-KR" sz="1100" dirty="0" smtClean="0">
                <a:latin typeface="+mn-ea"/>
              </a:rPr>
              <a:t> </a:t>
            </a:r>
            <a:r>
              <a:rPr lang="ko-KR" altLang="ko-KR" sz="1100" dirty="0">
                <a:latin typeface="+mn-ea"/>
              </a:rPr>
              <a:t>샘플을 </a:t>
            </a:r>
            <a:r>
              <a:rPr lang="ko-KR" altLang="ko-KR" sz="1100" dirty="0" err="1">
                <a:latin typeface="+mn-ea"/>
              </a:rPr>
              <a:t>협력사에게</a:t>
            </a:r>
            <a:r>
              <a:rPr lang="ko-KR" altLang="ko-KR" sz="1100" dirty="0">
                <a:latin typeface="+mn-ea"/>
              </a:rPr>
              <a:t> </a:t>
            </a:r>
            <a:r>
              <a:rPr lang="ko-KR" altLang="ko-KR" sz="1100" dirty="0" smtClean="0">
                <a:latin typeface="+mn-ea"/>
              </a:rPr>
              <a:t>반환</a:t>
            </a:r>
            <a:r>
              <a:rPr lang="en-US" altLang="ko-KR" sz="1100" dirty="0">
                <a:latin typeface="+mn-ea"/>
              </a:rPr>
              <a:t> </a:t>
            </a:r>
            <a:r>
              <a:rPr lang="ko-KR" altLang="en-US" sz="1100" dirty="0" smtClean="0">
                <a:latin typeface="+mn-ea"/>
              </a:rPr>
              <a:t>또는 </a:t>
            </a:r>
            <a:r>
              <a:rPr lang="ko-KR" altLang="ko-KR" sz="1100" dirty="0" smtClean="0">
                <a:latin typeface="+mn-ea"/>
              </a:rPr>
              <a:t>구매하여야 </a:t>
            </a:r>
            <a:r>
              <a:rPr lang="ko-KR" altLang="ko-KR" sz="1100" dirty="0">
                <a:latin typeface="+mn-ea"/>
              </a:rPr>
              <a:t>한다</a:t>
            </a:r>
            <a:r>
              <a:rPr lang="en-US" altLang="ko-KR" sz="1100" smtClean="0">
                <a:latin typeface="+mn-ea"/>
              </a:rPr>
              <a:t>. </a:t>
            </a:r>
            <a:endParaRPr lang="en-US" altLang="ko-KR" sz="1100" dirty="0" smtClean="0">
              <a:solidFill>
                <a:srgbClr val="FF0000"/>
              </a:solidFill>
              <a:latin typeface="+mn-ea"/>
            </a:endParaRPr>
          </a:p>
          <a:p>
            <a:endParaRPr lang="en-US" altLang="ko-KR" sz="1100" dirty="0">
              <a:solidFill>
                <a:srgbClr val="FF0000"/>
              </a:solidFill>
              <a:latin typeface="+mn-ea"/>
            </a:endParaRPr>
          </a:p>
          <a:p>
            <a:endParaRPr lang="en-US" altLang="ko-KR" sz="1100" dirty="0" smtClean="0">
              <a:solidFill>
                <a:srgbClr val="FF0000"/>
              </a:solidFill>
              <a:latin typeface="+mn-ea"/>
            </a:endParaRPr>
          </a:p>
          <a:p>
            <a:endParaRPr lang="en-US" altLang="ko-KR" sz="1100" dirty="0">
              <a:latin typeface="+mn-ea"/>
            </a:endParaRPr>
          </a:p>
          <a:p>
            <a:endParaRPr lang="en-US" altLang="ko-KR" sz="1100" dirty="0" smtClean="0">
              <a:latin typeface="+mn-ea"/>
            </a:endParaRPr>
          </a:p>
          <a:p>
            <a:endParaRPr lang="en-US" altLang="ko-KR" sz="1100" dirty="0">
              <a:latin typeface="+mn-ea"/>
            </a:endParaRPr>
          </a:p>
          <a:p>
            <a:endParaRPr lang="en-US" altLang="ko-KR" sz="1100" dirty="0" smtClean="0">
              <a:latin typeface="+mn-ea"/>
            </a:endParaRPr>
          </a:p>
          <a:p>
            <a:endParaRPr lang="en-US" altLang="ko-KR" sz="1100" dirty="0">
              <a:latin typeface="+mn-ea"/>
            </a:endParaRPr>
          </a:p>
          <a:p>
            <a:endParaRPr lang="en-US" altLang="ko-KR" sz="1100" dirty="0" smtClean="0">
              <a:latin typeface="+mn-ea"/>
            </a:endParaRPr>
          </a:p>
          <a:p>
            <a:endParaRPr lang="en-US" altLang="ko-KR" sz="1100" dirty="0">
              <a:latin typeface="+mn-ea"/>
            </a:endParaRPr>
          </a:p>
          <a:p>
            <a:endParaRPr lang="en-US" altLang="ko-KR" sz="1100" dirty="0">
              <a:latin typeface="+mn-ea"/>
            </a:endParaRPr>
          </a:p>
          <a:p>
            <a:endParaRPr lang="en-US" altLang="ko-KR" sz="1100" dirty="0" smtClean="0">
              <a:latin typeface="+mn-ea"/>
            </a:endParaRPr>
          </a:p>
          <a:p>
            <a:endParaRPr lang="en-US" altLang="ko-KR" sz="1200" dirty="0"/>
          </a:p>
          <a:p>
            <a:endParaRPr lang="en-US" altLang="ko-KR" sz="1200" b="1" smtClean="0"/>
          </a:p>
          <a:p>
            <a:endParaRPr lang="en-US" altLang="ko-KR" sz="1200" b="1"/>
          </a:p>
          <a:p>
            <a:endParaRPr lang="en-US" altLang="ko-KR" sz="1200" b="1" smtClean="0"/>
          </a:p>
          <a:p>
            <a:r>
              <a:rPr lang="ko-KR" altLang="ko-KR" sz="1200" b="1" smtClean="0"/>
              <a:t>제</a:t>
            </a:r>
            <a:r>
              <a:rPr lang="en-US" altLang="ko-KR" sz="1200" b="1" smtClean="0"/>
              <a:t>8</a:t>
            </a:r>
            <a:r>
              <a:rPr lang="ko-KR" altLang="ko-KR" sz="1200" b="1" smtClean="0"/>
              <a:t>조</a:t>
            </a:r>
            <a:r>
              <a:rPr lang="en-US" altLang="ko-KR" sz="1200" b="1" dirty="0"/>
              <a:t>(</a:t>
            </a:r>
            <a:r>
              <a:rPr lang="ko-KR" altLang="ko-KR" sz="1200" b="1" dirty="0"/>
              <a:t>공정관리</a:t>
            </a:r>
            <a:r>
              <a:rPr lang="en-US" altLang="ko-KR" sz="1200" b="1" dirty="0" smtClean="0"/>
              <a:t>)</a:t>
            </a:r>
          </a:p>
          <a:p>
            <a:endParaRPr lang="en-US" altLang="ko-KR" sz="1200" dirty="0"/>
          </a:p>
          <a:p>
            <a:r>
              <a:rPr lang="ko-KR" altLang="ko-KR" sz="1100" dirty="0" smtClean="0"/>
              <a:t>① </a:t>
            </a:r>
            <a:r>
              <a:rPr lang="ko-KR" altLang="ko-KR" sz="1100" dirty="0"/>
              <a:t>공정관리는 상품의 품질승인 이후부터 판매 이전까지 </a:t>
            </a:r>
            <a:r>
              <a:rPr lang="ko-KR" altLang="ko-KR" sz="1100" dirty="0" smtClean="0"/>
              <a:t>시행되는 </a:t>
            </a:r>
            <a:r>
              <a:rPr lang="ko-KR" altLang="ko-KR" sz="1100" dirty="0"/>
              <a:t>품질보증활동으로 </a:t>
            </a:r>
            <a:r>
              <a:rPr lang="ko-KR" altLang="ko-KR" sz="1100" dirty="0" smtClean="0"/>
              <a:t>상품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생산단계에서</a:t>
            </a:r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 </a:t>
            </a:r>
            <a:r>
              <a:rPr lang="ko-KR" altLang="en-US" sz="1100" dirty="0" smtClean="0"/>
              <a:t>의 </a:t>
            </a:r>
            <a:r>
              <a:rPr lang="ko-KR" altLang="ko-KR" sz="1100" dirty="0" smtClean="0"/>
              <a:t>공장지도 </a:t>
            </a:r>
            <a:r>
              <a:rPr lang="ko-KR" altLang="ko-KR" sz="1100" dirty="0"/>
              <a:t>및 </a:t>
            </a:r>
            <a:r>
              <a:rPr lang="ko-KR" altLang="ko-KR" sz="1100" dirty="0" smtClean="0"/>
              <a:t>초기품질안정을</a:t>
            </a:r>
            <a:r>
              <a:rPr lang="en-US" altLang="ko-KR" sz="1100" dirty="0" smtClean="0"/>
              <a:t> </a:t>
            </a:r>
            <a:r>
              <a:rPr lang="ko-KR" altLang="ko-KR" sz="1100" dirty="0" smtClean="0"/>
              <a:t>위해 </a:t>
            </a:r>
            <a:r>
              <a:rPr lang="ko-KR" altLang="ko-KR" sz="1100" dirty="0"/>
              <a:t>시행 한다</a:t>
            </a:r>
            <a:r>
              <a:rPr lang="en-US" altLang="ko-KR" sz="1100" dirty="0" smtClean="0"/>
              <a:t>.</a:t>
            </a:r>
          </a:p>
          <a:p>
            <a:r>
              <a:rPr lang="ko-KR" altLang="ko-KR" sz="1100" dirty="0" smtClean="0"/>
              <a:t>② </a:t>
            </a:r>
            <a:r>
              <a:rPr lang="ko-KR" altLang="ko-KR" sz="1100" dirty="0"/>
              <a:t>공산품을 제외한 의류</a:t>
            </a:r>
            <a:r>
              <a:rPr lang="en-US" altLang="ko-KR" sz="1100" dirty="0"/>
              <a:t>,</a:t>
            </a:r>
            <a:r>
              <a:rPr lang="ko-KR" altLang="ko-KR" sz="1100" dirty="0"/>
              <a:t>속옷 등의 </a:t>
            </a:r>
            <a:r>
              <a:rPr lang="ko-KR" altLang="ko-KR" sz="1100" dirty="0" err="1"/>
              <a:t>상품군에</a:t>
            </a:r>
            <a:r>
              <a:rPr lang="ko-KR" altLang="ko-KR" sz="1100" dirty="0"/>
              <a:t> 대하여 품질승인 이후 </a:t>
            </a:r>
            <a:r>
              <a:rPr lang="ko-KR" altLang="ko-KR" sz="1100" dirty="0" smtClean="0"/>
              <a:t>제조</a:t>
            </a:r>
            <a:r>
              <a:rPr lang="en-US" altLang="ko-KR" sz="1100" dirty="0" smtClean="0"/>
              <a:t> </a:t>
            </a:r>
            <a:r>
              <a:rPr lang="ko-KR" altLang="ko-KR" sz="1100" dirty="0" smtClean="0"/>
              <a:t>공정에서 </a:t>
            </a:r>
            <a:r>
              <a:rPr lang="ko-KR" altLang="ko-KR" sz="1100" dirty="0"/>
              <a:t>발생하기 </a:t>
            </a:r>
            <a:r>
              <a:rPr lang="ko-KR" altLang="ko-KR" sz="1100" dirty="0" smtClean="0"/>
              <a:t>쉬운</a:t>
            </a:r>
            <a:r>
              <a:rPr lang="en-US" altLang="ko-KR" sz="1100" dirty="0" smtClean="0"/>
              <a:t> </a:t>
            </a:r>
            <a:r>
              <a:rPr lang="ko-KR" altLang="en-US" sz="1100" dirty="0" err="1" smtClean="0"/>
              <a:t>대량불</a:t>
            </a:r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 </a:t>
            </a:r>
            <a:r>
              <a:rPr lang="ko-KR" altLang="ko-KR" sz="1100" dirty="0" smtClean="0"/>
              <a:t>량 </a:t>
            </a:r>
            <a:r>
              <a:rPr lang="ko-KR" altLang="ko-KR" sz="1100" dirty="0"/>
              <a:t>등을 사전에 예방하기 위한 활동이며</a:t>
            </a:r>
            <a:r>
              <a:rPr lang="en-US" altLang="ko-KR" sz="1100" dirty="0" smtClean="0"/>
              <a:t>, </a:t>
            </a:r>
            <a:r>
              <a:rPr lang="ko-KR" altLang="ko-KR" sz="1100" dirty="0" smtClean="0"/>
              <a:t>불량이</a:t>
            </a:r>
            <a:r>
              <a:rPr lang="en-US" altLang="ko-KR" sz="1100" dirty="0" smtClean="0"/>
              <a:t> </a:t>
            </a:r>
            <a:r>
              <a:rPr lang="ko-KR" altLang="ko-KR" sz="1100" dirty="0" smtClean="0"/>
              <a:t>발생될 </a:t>
            </a:r>
            <a:r>
              <a:rPr lang="ko-KR" altLang="ko-KR" sz="1100" dirty="0"/>
              <a:t>경우</a:t>
            </a:r>
            <a:r>
              <a:rPr lang="en-US" altLang="ko-KR" sz="1100" dirty="0"/>
              <a:t>,</a:t>
            </a:r>
            <a:r>
              <a:rPr lang="ko-KR" altLang="ko-KR" sz="1100" dirty="0"/>
              <a:t>지적된 불량항목에 대한 개선이 이루어진 </a:t>
            </a:r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 </a:t>
            </a:r>
            <a:r>
              <a:rPr lang="ko-KR" altLang="ko-KR" sz="1100" dirty="0" smtClean="0"/>
              <a:t>이후 </a:t>
            </a:r>
            <a:r>
              <a:rPr lang="ko-KR" altLang="ko-KR" sz="1100" dirty="0"/>
              <a:t>판매가 </a:t>
            </a:r>
            <a:r>
              <a:rPr lang="ko-KR" altLang="ko-KR" sz="1100" dirty="0" smtClean="0"/>
              <a:t>가능하</a:t>
            </a:r>
            <a:r>
              <a:rPr lang="ko-KR" altLang="en-US" sz="1100" dirty="0" smtClean="0"/>
              <a:t>다</a:t>
            </a:r>
            <a:r>
              <a:rPr lang="en-US" altLang="ko-KR" sz="1100" dirty="0" smtClean="0"/>
              <a:t>.</a:t>
            </a:r>
            <a:endParaRPr lang="ko-KR" altLang="ko-KR" sz="1200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761174"/>
              </p:ext>
            </p:extLst>
          </p:nvPr>
        </p:nvGraphicFramePr>
        <p:xfrm>
          <a:off x="657117" y="5873750"/>
          <a:ext cx="6335592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</a:rPr>
                        <a:t>검사항목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</a:rPr>
                        <a:t>구체 검사항목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서류검사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0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10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상품</a:t>
                      </a:r>
                      <a:r>
                        <a:rPr lang="ko-KR" altLang="ko-KR" sz="10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및 </a:t>
                      </a:r>
                      <a:r>
                        <a:rPr lang="ko-KR" altLang="ko-K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협력사</a:t>
                      </a:r>
                      <a:r>
                        <a:rPr lang="ko-KR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인허가 관련 서류 확인</a:t>
                      </a:r>
                    </a:p>
                    <a:p>
                      <a:r>
                        <a:rPr lang="en-US" altLang="ko-KR" sz="10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10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상품</a:t>
                      </a:r>
                      <a:r>
                        <a:rPr lang="ko-KR" altLang="ko-KR" sz="10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 </a:t>
                      </a:r>
                      <a:r>
                        <a:rPr lang="ko-KR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기능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성능 관련 내용 확인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상품과 관련된 서류전체 확인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실물검사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altLang="ko-KR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상품의 안전성 및 외관의 이상여부</a:t>
                      </a:r>
                    </a:p>
                    <a:p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altLang="ko-KR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상품사양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표시사항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구성확인</a:t>
                      </a:r>
                    </a:p>
                    <a:p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altLang="ko-KR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포장 상태의 적합성 확인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고객에게 배송 </a:t>
                      </a:r>
                      <a:r>
                        <a:rPr lang="ko-KR" altLang="ko-KR" sz="10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전 상태의</a:t>
                      </a:r>
                      <a:r>
                        <a:rPr lang="en-US" altLang="ko-KR" sz="10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0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</a:t>
                      </a:r>
                      <a:r>
                        <a:rPr lang="ko-KR" altLang="ko-KR" sz="10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품 </a:t>
                      </a:r>
                      <a:r>
                        <a:rPr lang="ko-KR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전반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사항</a:t>
                      </a:r>
                      <a:r>
                        <a:rPr lang="en-US" altLang="ko-KR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확인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기능</a:t>
                      </a: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성능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User</a:t>
                      </a:r>
                      <a:r>
                        <a:rPr lang="ko-KR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테스트 통한 상품 기능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성능 점검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및</a:t>
                      </a:r>
                      <a:endParaRPr lang="en-US" altLang="ko-KR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내구성 확인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상품의 내구성 및 기능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성능 점검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5450" y="10064750"/>
            <a:ext cx="6693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smtClean="0"/>
              <a:t>- 4 -</a:t>
            </a:r>
            <a:endParaRPr lang="ko-KR" altLang="en-US" sz="1200"/>
          </a:p>
        </p:txBody>
      </p:sp>
    </p:spTree>
    <p:extLst>
      <p:ext uri="{BB962C8B-B14F-4D97-AF65-F5344CB8AC3E}">
        <p14:creationId xmlns:p14="http://schemas.microsoft.com/office/powerpoint/2010/main" val="360393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360934" y="359283"/>
            <a:ext cx="3175" cy="996378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196963" y="359283"/>
            <a:ext cx="3175" cy="996378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0934" y="359283"/>
            <a:ext cx="6836028" cy="317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978281" y="616331"/>
            <a:ext cx="21836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</a:t>
            </a:r>
            <a:r>
              <a:rPr lang="en-US" altLang="ko-KR" sz="1000" b="1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S홈쇼핑 상품선정 기준 및 절차 ¶</a:t>
            </a:r>
            <a:endParaRPr lang="ko-KR" altLang="ko-KR" sz="10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978281" y="747136"/>
            <a:ext cx="58773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---------------------------------------------------------------------------</a:t>
            </a:r>
            <a:endParaRPr lang="ko-KR" altLang="ko-KR" sz="900" dirty="0"/>
          </a:p>
        </p:txBody>
      </p:sp>
      <p:sp>
        <p:nvSpPr>
          <p:cNvPr id="12" name="TextBox 11"/>
          <p:cNvSpPr txBox="1"/>
          <p:nvPr/>
        </p:nvSpPr>
        <p:spPr>
          <a:xfrm>
            <a:off x="492967" y="996950"/>
            <a:ext cx="6553200" cy="8648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ko-KR" sz="1200" b="1" dirty="0"/>
              <a:t>제</a:t>
            </a:r>
            <a:r>
              <a:rPr lang="en-US" altLang="ko-KR" sz="1200" b="1" dirty="0"/>
              <a:t>5</a:t>
            </a:r>
            <a:r>
              <a:rPr lang="ko-KR" altLang="ko-KR" sz="1200" b="1" dirty="0"/>
              <a:t>장</a:t>
            </a:r>
            <a:r>
              <a:rPr lang="en-US" altLang="ko-KR" sz="1200" b="1" dirty="0"/>
              <a:t>(</a:t>
            </a:r>
            <a:r>
              <a:rPr lang="ko-KR" altLang="ko-KR" sz="1200" b="1" dirty="0"/>
              <a:t>품질검사 및 소비자보호</a:t>
            </a:r>
            <a:r>
              <a:rPr lang="en-US" altLang="ko-KR" sz="1200" b="1" dirty="0" smtClean="0"/>
              <a:t>)</a:t>
            </a:r>
            <a:endParaRPr lang="ko-KR" altLang="ko-KR" sz="1200" dirty="0"/>
          </a:p>
          <a:p>
            <a:r>
              <a:rPr lang="en-US" altLang="ko-KR" sz="1200" dirty="0"/>
              <a:t> </a:t>
            </a:r>
            <a:endParaRPr lang="ko-KR" altLang="ko-KR" sz="1200" dirty="0"/>
          </a:p>
          <a:p>
            <a:r>
              <a:rPr lang="ko-KR" altLang="ko-KR" sz="1200" b="1" smtClean="0"/>
              <a:t>제</a:t>
            </a:r>
            <a:r>
              <a:rPr lang="en-US" altLang="ko-KR" sz="1200" b="1"/>
              <a:t>9</a:t>
            </a:r>
            <a:r>
              <a:rPr lang="ko-KR" altLang="ko-KR" sz="1200" b="1" smtClean="0"/>
              <a:t>조</a:t>
            </a:r>
            <a:r>
              <a:rPr lang="en-US" altLang="ko-KR" sz="1200" b="1" dirty="0"/>
              <a:t>(</a:t>
            </a:r>
            <a:r>
              <a:rPr lang="ko-KR" altLang="ko-KR" sz="1200" b="1" dirty="0"/>
              <a:t>실물검사</a:t>
            </a:r>
            <a:r>
              <a:rPr lang="en-US" altLang="ko-KR" sz="1200" b="1" dirty="0" smtClean="0"/>
              <a:t>)</a:t>
            </a:r>
          </a:p>
          <a:p>
            <a:endParaRPr lang="en-US" altLang="ko-KR" sz="1200" b="1" dirty="0" smtClean="0"/>
          </a:p>
          <a:p>
            <a:r>
              <a:rPr lang="ko-KR" altLang="ko-KR" sz="1200" dirty="0" smtClean="0"/>
              <a:t>① </a:t>
            </a:r>
            <a:r>
              <a:rPr lang="ko-KR" altLang="ko-KR" sz="1200" dirty="0"/>
              <a:t>상품의 안정성 및 외관의 이상여부</a:t>
            </a:r>
            <a:r>
              <a:rPr lang="en-US" altLang="ko-KR" sz="1200" dirty="0"/>
              <a:t>,</a:t>
            </a:r>
            <a:r>
              <a:rPr lang="ko-KR" altLang="ko-KR" sz="1200" dirty="0"/>
              <a:t>상품사양</a:t>
            </a:r>
            <a:r>
              <a:rPr lang="en-US" altLang="ko-KR" sz="1200" dirty="0"/>
              <a:t>,</a:t>
            </a:r>
            <a:r>
              <a:rPr lang="ko-KR" altLang="ko-KR" sz="1200" dirty="0"/>
              <a:t>표시사항</a:t>
            </a:r>
            <a:r>
              <a:rPr lang="en-US" altLang="ko-KR" sz="1200" dirty="0" smtClean="0"/>
              <a:t>,</a:t>
            </a:r>
            <a:r>
              <a:rPr lang="ko-KR" altLang="ko-KR" sz="1200" dirty="0" smtClean="0"/>
              <a:t>구성확인</a:t>
            </a:r>
            <a:r>
              <a:rPr lang="en-US" altLang="ko-KR" sz="1200" dirty="0"/>
              <a:t>,</a:t>
            </a:r>
            <a:r>
              <a:rPr lang="ko-KR" altLang="ko-KR" sz="1200" dirty="0"/>
              <a:t>포장상태의 적합성 </a:t>
            </a:r>
            <a:r>
              <a:rPr lang="ko-KR" altLang="ko-KR" sz="1200" dirty="0" smtClean="0"/>
              <a:t>확인</a:t>
            </a:r>
            <a:r>
              <a:rPr lang="ko-KR" altLang="en-US" sz="1200" dirty="0" smtClean="0"/>
              <a:t>한다</a:t>
            </a:r>
            <a:r>
              <a:rPr lang="en-US" altLang="ko-KR" sz="1200" dirty="0" smtClean="0"/>
              <a:t>.</a:t>
            </a:r>
            <a:endParaRPr lang="ko-KR" altLang="ko-KR" sz="1200" dirty="0"/>
          </a:p>
          <a:p>
            <a:endParaRPr lang="en-US" altLang="ko-KR" sz="1200" b="1" dirty="0" smtClean="0"/>
          </a:p>
          <a:p>
            <a:r>
              <a:rPr lang="ko-KR" altLang="ko-KR" sz="1100" b="1"/>
              <a:t>제</a:t>
            </a:r>
            <a:r>
              <a:rPr lang="en-US" altLang="ko-KR" sz="1100" b="1" smtClean="0"/>
              <a:t>10</a:t>
            </a:r>
            <a:r>
              <a:rPr lang="ko-KR" altLang="ko-KR" sz="1100" b="1" smtClean="0"/>
              <a:t>조</a:t>
            </a:r>
            <a:r>
              <a:rPr lang="en-US" altLang="ko-KR" sz="1100" b="1" dirty="0"/>
              <a:t>(</a:t>
            </a:r>
            <a:r>
              <a:rPr lang="ko-KR" altLang="ko-KR" sz="1100" b="1" dirty="0"/>
              <a:t>배송 전 </a:t>
            </a:r>
            <a:r>
              <a:rPr lang="ko-KR" altLang="ko-KR" sz="1100" b="1" dirty="0" smtClean="0"/>
              <a:t>검사</a:t>
            </a:r>
            <a:r>
              <a:rPr lang="en-US" altLang="ko-KR" sz="1100" b="1" dirty="0" smtClean="0"/>
              <a:t>)</a:t>
            </a:r>
          </a:p>
          <a:p>
            <a:endParaRPr lang="en-US" altLang="ko-KR" sz="1100" b="1" dirty="0" smtClean="0"/>
          </a:p>
          <a:p>
            <a:r>
              <a:rPr lang="ko-KR" altLang="ko-KR" sz="1100" dirty="0" smtClean="0"/>
              <a:t>① </a:t>
            </a:r>
            <a:r>
              <a:rPr lang="ko-KR" altLang="ko-KR" sz="1100" dirty="0"/>
              <a:t>센터 입고 상품의 </a:t>
            </a:r>
            <a:r>
              <a:rPr lang="ko-KR" altLang="ko-KR" sz="1100" dirty="0" smtClean="0"/>
              <a:t>경우</a:t>
            </a:r>
            <a:r>
              <a:rPr lang="en-US" altLang="ko-KR" sz="1100" dirty="0" smtClean="0"/>
              <a:t> </a:t>
            </a:r>
            <a:r>
              <a:rPr lang="ko-KR" altLang="ko-KR" sz="1100" dirty="0" smtClean="0"/>
              <a:t>당사 </a:t>
            </a:r>
            <a:r>
              <a:rPr lang="ko-KR" altLang="ko-KR" sz="1100" dirty="0"/>
              <a:t>물류센터에서 직접 검사를 실시하고</a:t>
            </a:r>
            <a:r>
              <a:rPr lang="en-US" altLang="ko-KR" sz="1100" dirty="0" smtClean="0"/>
              <a:t>, </a:t>
            </a:r>
            <a:r>
              <a:rPr lang="ko-KR" altLang="ko-KR" sz="1100" dirty="0" smtClean="0"/>
              <a:t>거점입고</a:t>
            </a:r>
            <a:r>
              <a:rPr lang="en-US" altLang="ko-KR" sz="1100" dirty="0"/>
              <a:t>(</a:t>
            </a:r>
            <a:r>
              <a:rPr lang="ko-KR" altLang="ko-KR" sz="1100" dirty="0" err="1"/>
              <a:t>집하</a:t>
            </a:r>
            <a:r>
              <a:rPr lang="en-US" altLang="ko-KR" sz="1100" dirty="0" smtClean="0"/>
              <a:t>), </a:t>
            </a:r>
            <a:r>
              <a:rPr lang="ko-KR" altLang="ko-KR" sz="1100" dirty="0" err="1" smtClean="0"/>
              <a:t>직</a:t>
            </a:r>
            <a:r>
              <a:rPr lang="ko-KR" altLang="en-US" sz="1100" dirty="0" err="1" smtClean="0"/>
              <a:t>배송</a:t>
            </a:r>
            <a:r>
              <a:rPr lang="en-US" altLang="ko-KR" sz="1100" dirty="0" smtClean="0"/>
              <a:t>(</a:t>
            </a:r>
            <a:r>
              <a:rPr lang="ko-KR" altLang="ko-KR" sz="1100" dirty="0"/>
              <a:t>지방</a:t>
            </a:r>
            <a:r>
              <a:rPr lang="en-US" altLang="ko-KR" sz="1100" dirty="0" smtClean="0"/>
              <a:t>), </a:t>
            </a:r>
            <a:r>
              <a:rPr lang="ko-KR" altLang="ko-KR" sz="1100" dirty="0" smtClean="0"/>
              <a:t>직</a:t>
            </a:r>
            <a:r>
              <a:rPr lang="ko-KR" altLang="en-US" sz="1100" dirty="0" smtClean="0"/>
              <a:t>송</a:t>
            </a:r>
            <a:endParaRPr lang="en-US" altLang="ko-KR" sz="1100" dirty="0" smtClean="0"/>
          </a:p>
          <a:p>
            <a:r>
              <a:rPr lang="en-US" altLang="ko-KR" sz="1100" dirty="0" smtClean="0"/>
              <a:t>     (</a:t>
            </a:r>
            <a:r>
              <a:rPr lang="ko-KR" altLang="ko-KR" sz="1100" dirty="0"/>
              <a:t>직송 위탁 포함</a:t>
            </a:r>
            <a:r>
              <a:rPr lang="en-US" altLang="ko-KR" sz="1100" dirty="0"/>
              <a:t>)</a:t>
            </a:r>
            <a:r>
              <a:rPr lang="ko-KR" altLang="ko-KR" sz="1100" dirty="0"/>
              <a:t>의 </a:t>
            </a:r>
            <a:r>
              <a:rPr lang="ko-KR" altLang="ko-KR" sz="1100" dirty="0" smtClean="0"/>
              <a:t>경우 </a:t>
            </a:r>
            <a:r>
              <a:rPr lang="ko-KR" altLang="ko-KR" sz="1100" dirty="0"/>
              <a:t>사전협의를 통해 선별적으로 검사를 실시한다</a:t>
            </a:r>
            <a:r>
              <a:rPr lang="en-US" altLang="ko-KR" sz="1100" dirty="0" smtClean="0"/>
              <a:t>.</a:t>
            </a:r>
            <a:r>
              <a:rPr lang="en-US" altLang="ko-KR" sz="1100" dirty="0"/>
              <a:t> </a:t>
            </a:r>
            <a:endParaRPr lang="ko-KR" altLang="ko-KR" sz="1100" dirty="0"/>
          </a:p>
          <a:p>
            <a:endParaRPr lang="en-US" altLang="ko-KR" sz="1100" dirty="0" smtClean="0">
              <a:latin typeface="+mn-ea"/>
            </a:endParaRPr>
          </a:p>
          <a:p>
            <a:endParaRPr lang="en-US" altLang="ko-KR" sz="1100" dirty="0">
              <a:latin typeface="+mn-ea"/>
            </a:endParaRPr>
          </a:p>
          <a:p>
            <a:r>
              <a:rPr lang="ko-KR" altLang="ko-KR" sz="1100" b="1"/>
              <a:t>제</a:t>
            </a:r>
            <a:r>
              <a:rPr lang="en-US" altLang="ko-KR" sz="1100" b="1" smtClean="0"/>
              <a:t>11</a:t>
            </a:r>
            <a:r>
              <a:rPr lang="ko-KR" altLang="ko-KR" sz="1100" b="1" smtClean="0"/>
              <a:t>조</a:t>
            </a:r>
            <a:r>
              <a:rPr lang="en-US" altLang="ko-KR" sz="1100" b="1" dirty="0"/>
              <a:t>(</a:t>
            </a:r>
            <a:r>
              <a:rPr lang="ko-KR" altLang="ko-KR" sz="1100" b="1" dirty="0" smtClean="0"/>
              <a:t>상품판매</a:t>
            </a:r>
            <a:r>
              <a:rPr lang="en-US" altLang="ko-KR" sz="1100" b="1" dirty="0" smtClean="0"/>
              <a:t> </a:t>
            </a:r>
            <a:r>
              <a:rPr lang="ko-KR" altLang="ko-KR" sz="1100" b="1" dirty="0" smtClean="0"/>
              <a:t>관련</a:t>
            </a:r>
            <a:r>
              <a:rPr lang="en-US" altLang="ko-KR" sz="1100" b="1" dirty="0" smtClean="0"/>
              <a:t> Risk</a:t>
            </a:r>
            <a:r>
              <a:rPr lang="ko-KR" altLang="ko-KR" sz="1100" b="1" dirty="0"/>
              <a:t>관리 규정</a:t>
            </a:r>
            <a:r>
              <a:rPr lang="en-US" altLang="ko-KR" sz="1100" b="1" dirty="0" smtClean="0"/>
              <a:t>)</a:t>
            </a:r>
          </a:p>
          <a:p>
            <a:endParaRPr lang="en-US" altLang="ko-KR" sz="1100" dirty="0"/>
          </a:p>
          <a:p>
            <a:r>
              <a:rPr lang="ko-KR" altLang="ko-KR" sz="1100" dirty="0" smtClean="0"/>
              <a:t>①</a:t>
            </a:r>
            <a:r>
              <a:rPr lang="ko-KR" altLang="en-US" sz="1100" dirty="0" smtClean="0"/>
              <a:t>㈜</a:t>
            </a:r>
            <a:r>
              <a:rPr lang="en-US" altLang="ko-KR" sz="1100" dirty="0" smtClean="0"/>
              <a:t>NS</a:t>
            </a:r>
            <a:r>
              <a:rPr lang="ko-KR" altLang="ko-KR" sz="1100" dirty="0"/>
              <a:t>홈쇼핑은 상품 결함</a:t>
            </a:r>
            <a:r>
              <a:rPr lang="en-US" altLang="ko-KR" sz="1100" dirty="0" smtClean="0"/>
              <a:t>,</a:t>
            </a:r>
            <a:r>
              <a:rPr lang="ko-KR" altLang="ko-KR" sz="1100" dirty="0" smtClean="0"/>
              <a:t>과장 </a:t>
            </a:r>
            <a:r>
              <a:rPr lang="ko-KR" altLang="ko-KR" sz="1100" dirty="0"/>
              <a:t>광고</a:t>
            </a:r>
            <a:r>
              <a:rPr lang="en-US" altLang="ko-KR" sz="1100" dirty="0"/>
              <a:t>,</a:t>
            </a:r>
            <a:r>
              <a:rPr lang="ko-KR" altLang="ko-KR" sz="1100" dirty="0"/>
              <a:t>협력업체의 부도</a:t>
            </a:r>
            <a:r>
              <a:rPr lang="en-US" altLang="ko-KR" sz="1100" dirty="0"/>
              <a:t>, A/S</a:t>
            </a:r>
            <a:r>
              <a:rPr lang="ko-KR" altLang="ko-KR" sz="1100" dirty="0"/>
              <a:t>등 서비스 중단 등</a:t>
            </a:r>
            <a:r>
              <a:rPr lang="en-US" altLang="ko-KR" sz="1100" dirty="0"/>
              <a:t>(</a:t>
            </a:r>
            <a:r>
              <a:rPr lang="ko-KR" altLang="ko-KR" sz="1100" dirty="0"/>
              <a:t>이하</a:t>
            </a:r>
            <a:r>
              <a:rPr lang="en-US" altLang="ko-KR" sz="1100" dirty="0"/>
              <a:t>“</a:t>
            </a:r>
            <a:r>
              <a:rPr lang="ko-KR" altLang="ko-KR" sz="1100" dirty="0"/>
              <a:t>사고 등</a:t>
            </a:r>
            <a:r>
              <a:rPr lang="en-US" altLang="ko-KR" sz="1100" dirty="0"/>
              <a:t>”</a:t>
            </a:r>
            <a:r>
              <a:rPr lang="ko-KR" altLang="ko-KR" sz="1100" dirty="0" smtClean="0"/>
              <a:t>이라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함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의</a:t>
            </a:r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</a:t>
            </a:r>
            <a:r>
              <a:rPr lang="ko-KR" altLang="ko-KR" sz="1100" dirty="0" smtClean="0"/>
              <a:t>사유로 </a:t>
            </a:r>
            <a:r>
              <a:rPr lang="ko-KR" altLang="ko-KR" sz="1100" dirty="0"/>
              <a:t>소비자단체</a:t>
            </a:r>
            <a:r>
              <a:rPr lang="en-US" altLang="ko-KR" sz="1100" dirty="0" smtClean="0"/>
              <a:t>, </a:t>
            </a:r>
            <a:r>
              <a:rPr lang="ko-KR" altLang="ko-KR" sz="1100" dirty="0" smtClean="0"/>
              <a:t>다수의 </a:t>
            </a:r>
            <a:r>
              <a:rPr lang="ko-KR" altLang="ko-KR" sz="1100" dirty="0"/>
              <a:t>고객들로부터 대량의 </a:t>
            </a:r>
            <a:r>
              <a:rPr lang="ko-KR" altLang="ko-KR" sz="1100" dirty="0" err="1"/>
              <a:t>리콜</a:t>
            </a:r>
            <a:r>
              <a:rPr lang="en-US" altLang="ko-KR" sz="1100" dirty="0" smtClean="0"/>
              <a:t>, </a:t>
            </a:r>
            <a:r>
              <a:rPr lang="ko-KR" altLang="ko-KR" sz="1100" dirty="0" smtClean="0"/>
              <a:t>환불</a:t>
            </a:r>
            <a:r>
              <a:rPr lang="en-US" altLang="ko-KR" sz="1100" dirty="0" smtClean="0"/>
              <a:t>, </a:t>
            </a:r>
            <a:r>
              <a:rPr lang="ko-KR" altLang="ko-KR" sz="1100" dirty="0" smtClean="0"/>
              <a:t>보상 요</a:t>
            </a:r>
            <a:r>
              <a:rPr lang="ko-KR" altLang="en-US" sz="1100" dirty="0" smtClean="0"/>
              <a:t>청</a:t>
            </a:r>
            <a:r>
              <a:rPr lang="ko-KR" altLang="ko-KR" sz="1100" dirty="0" smtClean="0"/>
              <a:t> </a:t>
            </a:r>
            <a:r>
              <a:rPr lang="ko-KR" altLang="ko-KR" sz="1100" dirty="0"/>
              <a:t>등이 발생할 가능성이 </a:t>
            </a:r>
            <a:r>
              <a:rPr lang="ko-KR" altLang="ko-KR" sz="1100" dirty="0" smtClean="0"/>
              <a:t>있는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상</a:t>
            </a:r>
            <a:endParaRPr lang="en-US" altLang="ko-KR" sz="1100" dirty="0" smtClean="0"/>
          </a:p>
          <a:p>
            <a:r>
              <a:rPr lang="ko-KR" altLang="en-US" sz="1100" dirty="0" smtClean="0"/>
              <a:t>    품 </a:t>
            </a:r>
            <a:r>
              <a:rPr lang="en-US" altLang="ko-KR" sz="1100" dirty="0" smtClean="0"/>
              <a:t>(</a:t>
            </a:r>
            <a:r>
              <a:rPr lang="ko-KR" altLang="ko-KR" sz="1100" dirty="0" smtClean="0"/>
              <a:t>이하</a:t>
            </a:r>
            <a:r>
              <a:rPr lang="en-US" altLang="ko-KR" sz="1100" dirty="0"/>
              <a:t>“RISK</a:t>
            </a:r>
            <a:r>
              <a:rPr lang="ko-KR" altLang="ko-KR" sz="1100" dirty="0"/>
              <a:t>관리 대상 상품</a:t>
            </a:r>
            <a:r>
              <a:rPr lang="en-US" altLang="ko-KR" sz="1100" dirty="0"/>
              <a:t>”</a:t>
            </a:r>
            <a:r>
              <a:rPr lang="ko-KR" altLang="ko-KR" sz="1100" dirty="0"/>
              <a:t>이라 </a:t>
            </a:r>
            <a:r>
              <a:rPr lang="ko-KR" altLang="ko-KR" sz="1100" dirty="0" smtClean="0"/>
              <a:t>한다</a:t>
            </a:r>
            <a:r>
              <a:rPr lang="en-US" altLang="ko-KR" sz="1100" dirty="0"/>
              <a:t>)</a:t>
            </a:r>
            <a:r>
              <a:rPr lang="ko-KR" altLang="ko-KR" sz="1100" dirty="0"/>
              <a:t>의 판매 및 사후 관리와 관련하여 위험에 사전 대응하고</a:t>
            </a:r>
            <a:r>
              <a:rPr lang="en-US" altLang="ko-KR" sz="1100" dirty="0" smtClean="0"/>
              <a:t>, </a:t>
            </a:r>
            <a:r>
              <a:rPr lang="ko-KR" altLang="ko-KR" sz="1100" dirty="0" smtClean="0"/>
              <a:t>사고 </a:t>
            </a:r>
            <a:r>
              <a:rPr lang="ko-KR" altLang="ko-KR" sz="1100" dirty="0"/>
              <a:t>등 </a:t>
            </a:r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</a:t>
            </a:r>
            <a:r>
              <a:rPr lang="ko-KR" altLang="ko-KR" sz="1100" dirty="0" smtClean="0"/>
              <a:t>발생시 </a:t>
            </a:r>
            <a:r>
              <a:rPr lang="ko-KR" altLang="ko-KR" sz="1100" dirty="0"/>
              <a:t>신속</a:t>
            </a:r>
            <a:r>
              <a:rPr lang="en-US" altLang="ko-KR" sz="1100" dirty="0" smtClean="0"/>
              <a:t>,</a:t>
            </a:r>
            <a:r>
              <a:rPr lang="ko-KR" altLang="ko-KR" sz="1100" dirty="0" smtClean="0"/>
              <a:t>적정 </a:t>
            </a:r>
            <a:r>
              <a:rPr lang="ko-KR" altLang="ko-KR" sz="1100" dirty="0"/>
              <a:t>대응함으로써 고객의 손실을 최소화할 수 있도록 하기 </a:t>
            </a:r>
            <a:r>
              <a:rPr lang="ko-KR" altLang="ko-KR" sz="1100" dirty="0" smtClean="0"/>
              <a:t>위해</a:t>
            </a:r>
            <a:r>
              <a:rPr lang="en-US" altLang="ko-KR" sz="1100" dirty="0" smtClean="0"/>
              <a:t> </a:t>
            </a:r>
            <a:r>
              <a:rPr lang="en-US" altLang="ko-KR" sz="1100" dirty="0" err="1" smtClean="0"/>
              <a:t>RIsk</a:t>
            </a:r>
            <a:r>
              <a:rPr lang="ko-KR" altLang="ko-KR" sz="1100" dirty="0"/>
              <a:t>관리 규정을 운영한다</a:t>
            </a:r>
            <a:r>
              <a:rPr lang="en-US" altLang="ko-KR" sz="1100" dirty="0"/>
              <a:t>.</a:t>
            </a:r>
            <a:endParaRPr lang="ko-KR" altLang="ko-KR" sz="1100" dirty="0"/>
          </a:p>
          <a:p>
            <a:r>
              <a:rPr lang="en-US" altLang="ko-KR" sz="1100" dirty="0">
                <a:latin typeface="+mn-ea"/>
              </a:rPr>
              <a:t> </a:t>
            </a:r>
            <a:endParaRPr lang="en-US" altLang="ko-KR" sz="1100" dirty="0" smtClean="0">
              <a:latin typeface="+mn-ea"/>
            </a:endParaRPr>
          </a:p>
          <a:p>
            <a:r>
              <a:rPr lang="ko-KR" altLang="ko-KR" sz="1100" dirty="0"/>
              <a:t>② 담당</a:t>
            </a:r>
            <a:r>
              <a:rPr lang="en-US" altLang="ko-KR" sz="1100" dirty="0"/>
              <a:t>MD</a:t>
            </a:r>
            <a:r>
              <a:rPr lang="ko-KR" altLang="ko-KR" sz="1100" dirty="0"/>
              <a:t>는</a:t>
            </a:r>
            <a:r>
              <a:rPr lang="en-US" altLang="ko-KR" sz="1100" dirty="0"/>
              <a:t>RISK</a:t>
            </a:r>
            <a:r>
              <a:rPr lang="ko-KR" altLang="ko-KR" sz="1100" dirty="0"/>
              <a:t>관리 </a:t>
            </a:r>
            <a:r>
              <a:rPr lang="ko-KR" altLang="en-US" sz="1100" dirty="0" smtClean="0"/>
              <a:t>대상 상품 </a:t>
            </a:r>
            <a:r>
              <a:rPr lang="ko-KR" altLang="en-US" sz="1100" dirty="0" err="1" smtClean="0"/>
              <a:t>협력사에</a:t>
            </a:r>
            <a:r>
              <a:rPr lang="ko-KR" altLang="en-US" sz="1100" dirty="0" smtClean="0"/>
              <a:t> 세부적인 신용평가결과를 토대로 </a:t>
            </a:r>
            <a:r>
              <a:rPr lang="ko-KR" altLang="en-US" sz="1100" dirty="0" err="1" smtClean="0"/>
              <a:t>협력사를</a:t>
            </a:r>
            <a:r>
              <a:rPr lang="ko-KR" altLang="en-US" sz="1100" dirty="0" smtClean="0"/>
              <a:t> 검토하고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해당 </a:t>
            </a:r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</a:t>
            </a:r>
            <a:r>
              <a:rPr lang="ko-KR" altLang="en-US" sz="1100" dirty="0" smtClean="0"/>
              <a:t>상품에 대해서는 이행보증보험을 통해 발생가능 </a:t>
            </a:r>
            <a:r>
              <a:rPr lang="en-US" altLang="ko-KR" sz="1100" dirty="0" smtClean="0"/>
              <a:t>RISK</a:t>
            </a:r>
            <a:r>
              <a:rPr lang="ko-KR" altLang="en-US" sz="1100" dirty="0" smtClean="0"/>
              <a:t>를 사전에 차단한다</a:t>
            </a:r>
            <a:r>
              <a:rPr lang="en-US" altLang="ko-KR" sz="1100" dirty="0" smtClean="0"/>
              <a:t>.</a:t>
            </a:r>
          </a:p>
          <a:p>
            <a:endParaRPr lang="en-US" altLang="ko-KR" sz="1100" dirty="0" smtClean="0"/>
          </a:p>
          <a:p>
            <a:r>
              <a:rPr lang="en-US" altLang="ko-KR" sz="1100" dirty="0" smtClean="0"/>
              <a:t>     1. </a:t>
            </a:r>
            <a:r>
              <a:rPr lang="ko-KR" altLang="ko-KR" sz="1100" dirty="0" smtClean="0"/>
              <a:t>의뢰방법</a:t>
            </a:r>
            <a:r>
              <a:rPr lang="en-US" altLang="ko-KR" sz="1100" dirty="0" smtClean="0"/>
              <a:t> : </a:t>
            </a:r>
            <a:r>
              <a:rPr lang="ko-KR" altLang="en-US" sz="1100" dirty="0" smtClean="0"/>
              <a:t>기업신용평가서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이행보증보험증권 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서울보증보험</a:t>
            </a:r>
            <a:r>
              <a:rPr lang="en-US" altLang="ko-KR" sz="1100" dirty="0" smtClean="0"/>
              <a:t>)</a:t>
            </a:r>
            <a:endParaRPr lang="ko-KR" altLang="ko-KR" sz="1100" dirty="0"/>
          </a:p>
          <a:p>
            <a:r>
              <a:rPr lang="en-US" altLang="ko-KR" sz="1100" dirty="0"/>
              <a:t> </a:t>
            </a:r>
            <a:r>
              <a:rPr lang="en-US" altLang="ko-KR" sz="1100" dirty="0" smtClean="0"/>
              <a:t>    2. </a:t>
            </a:r>
            <a:r>
              <a:rPr lang="ko-KR" altLang="ko-KR" sz="1100" dirty="0" smtClean="0"/>
              <a:t>검토부서</a:t>
            </a:r>
            <a:r>
              <a:rPr lang="en-US" altLang="ko-KR" sz="1100" dirty="0" smtClean="0"/>
              <a:t> : TV</a:t>
            </a:r>
            <a:r>
              <a:rPr lang="ko-KR" altLang="en-US" sz="1100" dirty="0" smtClean="0"/>
              <a:t>상품사업본부</a:t>
            </a:r>
            <a:r>
              <a:rPr lang="en-US" altLang="ko-KR" sz="1100" smtClean="0"/>
              <a:t>,  </a:t>
            </a:r>
            <a:r>
              <a:rPr lang="ko-KR" altLang="en-US" sz="1100" smtClean="0"/>
              <a:t>영업지원팀</a:t>
            </a:r>
            <a:endParaRPr lang="en-US" altLang="ko-KR" sz="1100"/>
          </a:p>
          <a:p>
            <a:r>
              <a:rPr lang="en-US" altLang="ko-KR" sz="1100" dirty="0"/>
              <a:t> </a:t>
            </a:r>
            <a:r>
              <a:rPr lang="en-US" altLang="ko-KR" sz="1100" dirty="0" smtClean="0"/>
              <a:t>    3. </a:t>
            </a:r>
            <a:r>
              <a:rPr lang="ko-KR" altLang="ko-KR" sz="1100" dirty="0" smtClean="0"/>
              <a:t>의뢰기한</a:t>
            </a:r>
            <a:r>
              <a:rPr lang="en-US" altLang="ko-KR" sz="1100" dirty="0" smtClean="0"/>
              <a:t> : </a:t>
            </a:r>
            <a:r>
              <a:rPr lang="ko-KR" altLang="ko-KR" sz="1100" dirty="0" smtClean="0"/>
              <a:t>판매 예상일</a:t>
            </a:r>
            <a:r>
              <a:rPr lang="en-US" altLang="ko-KR" sz="1100" dirty="0" smtClean="0"/>
              <a:t> D-2</a:t>
            </a:r>
            <a:r>
              <a:rPr lang="ko-KR" altLang="en-US" sz="1100" dirty="0" smtClean="0"/>
              <a:t>주</a:t>
            </a:r>
            <a:endParaRPr lang="ko-KR" altLang="ko-KR" sz="1100" dirty="0"/>
          </a:p>
          <a:p>
            <a:endParaRPr lang="en-US" altLang="ko-KR" sz="1100" dirty="0"/>
          </a:p>
          <a:p>
            <a:endParaRPr lang="en-US" altLang="ko-KR" sz="1100" dirty="0" smtClean="0"/>
          </a:p>
          <a:p>
            <a:endParaRPr lang="en-US" altLang="ko-KR" sz="1100" dirty="0"/>
          </a:p>
          <a:p>
            <a:pPr algn="ctr"/>
            <a:r>
              <a:rPr lang="ko-KR" altLang="ko-KR" sz="1100" b="1" dirty="0"/>
              <a:t>제</a:t>
            </a:r>
            <a:r>
              <a:rPr lang="en-US" altLang="ko-KR" sz="1100" b="1" dirty="0"/>
              <a:t>6</a:t>
            </a:r>
            <a:r>
              <a:rPr lang="ko-KR" altLang="ko-KR" sz="1100" b="1" dirty="0"/>
              <a:t>장</a:t>
            </a:r>
            <a:r>
              <a:rPr lang="en-US" altLang="ko-KR" sz="1100" b="1" dirty="0"/>
              <a:t>(</a:t>
            </a:r>
            <a:r>
              <a:rPr lang="ko-KR" altLang="ko-KR" sz="1100" b="1" dirty="0"/>
              <a:t>공정 경쟁 및 공정 거래</a:t>
            </a:r>
            <a:r>
              <a:rPr lang="en-US" altLang="ko-KR" sz="1100" b="1" dirty="0" smtClean="0"/>
              <a:t>)</a:t>
            </a:r>
          </a:p>
          <a:p>
            <a:pPr algn="ctr"/>
            <a:endParaRPr lang="en-US" altLang="ko-KR" sz="1100" b="1" dirty="0"/>
          </a:p>
          <a:p>
            <a:r>
              <a:rPr lang="ko-KR" altLang="ko-KR" sz="1100"/>
              <a:t>제</a:t>
            </a:r>
            <a:r>
              <a:rPr lang="en-US" altLang="ko-KR" sz="1100" smtClean="0"/>
              <a:t>12</a:t>
            </a:r>
            <a:r>
              <a:rPr lang="ko-KR" altLang="ko-KR" sz="1100" smtClean="0"/>
              <a:t>조</a:t>
            </a:r>
            <a:r>
              <a:rPr lang="en-US" altLang="ko-KR" sz="1100" dirty="0"/>
              <a:t>(</a:t>
            </a:r>
            <a:r>
              <a:rPr lang="ko-KR" altLang="ko-KR" sz="1100" dirty="0"/>
              <a:t>우월적 지위 남용 및 부당 거래 금지</a:t>
            </a:r>
            <a:r>
              <a:rPr lang="en-US" altLang="ko-KR" sz="1100" dirty="0" smtClean="0"/>
              <a:t>)</a:t>
            </a:r>
          </a:p>
          <a:p>
            <a:endParaRPr lang="en-US" altLang="ko-KR" sz="1100" dirty="0"/>
          </a:p>
          <a:p>
            <a:r>
              <a:rPr lang="ko-KR" altLang="ko-KR" sz="1100" dirty="0" smtClean="0"/>
              <a:t>①</a:t>
            </a:r>
            <a:r>
              <a:rPr lang="en-US" altLang="ko-KR" sz="1100" dirty="0"/>
              <a:t>(</a:t>
            </a:r>
            <a:r>
              <a:rPr lang="ko-KR" altLang="ko-KR" sz="1100" dirty="0"/>
              <a:t>주</a:t>
            </a:r>
            <a:r>
              <a:rPr lang="en-US" altLang="ko-KR" sz="1100" dirty="0"/>
              <a:t>)NS</a:t>
            </a:r>
            <a:r>
              <a:rPr lang="ko-KR" altLang="ko-KR" sz="1100"/>
              <a:t>홈쇼핑은 </a:t>
            </a:r>
            <a:r>
              <a:rPr lang="ko-KR" altLang="en-US" sz="1100" smtClean="0"/>
              <a:t>협력</a:t>
            </a:r>
            <a:r>
              <a:rPr lang="en-US" altLang="ko-KR" sz="1100" dirty="0"/>
              <a:t> </a:t>
            </a:r>
            <a:r>
              <a:rPr lang="ko-KR" altLang="ko-KR" sz="1100" dirty="0" smtClean="0"/>
              <a:t>업체에 </a:t>
            </a:r>
            <a:r>
              <a:rPr lang="ko-KR" altLang="ko-KR" sz="1100" dirty="0"/>
              <a:t>대해 우월적 지위를 남용하여 어떤 부당한 강요나 불공정한 </a:t>
            </a:r>
            <a:r>
              <a:rPr lang="ko-KR" altLang="ko-KR" sz="1100" dirty="0" smtClean="0"/>
              <a:t>거래를</a:t>
            </a:r>
            <a:r>
              <a:rPr lang="en-US" altLang="ko-KR" sz="1100" dirty="0" smtClean="0"/>
              <a:t> </a:t>
            </a:r>
            <a:r>
              <a:rPr lang="ko-KR" altLang="en-US" sz="1100" dirty="0" err="1" smtClean="0"/>
              <a:t>조장하</a:t>
            </a:r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</a:t>
            </a:r>
            <a:r>
              <a:rPr lang="ko-KR" altLang="en-US" sz="1100" dirty="0" smtClean="0"/>
              <a:t>는 </a:t>
            </a:r>
            <a:r>
              <a:rPr lang="ko-KR" altLang="ko-KR" sz="1100" dirty="0" smtClean="0"/>
              <a:t>행위를 </a:t>
            </a:r>
            <a:r>
              <a:rPr lang="ko-KR" altLang="ko-KR" sz="1100" dirty="0"/>
              <a:t>하지 않으며</a:t>
            </a:r>
            <a:r>
              <a:rPr lang="en-US" altLang="ko-KR" sz="1100" dirty="0" smtClean="0"/>
              <a:t>, </a:t>
            </a:r>
            <a:r>
              <a:rPr lang="ko-KR" altLang="ko-KR" sz="1100" dirty="0" smtClean="0"/>
              <a:t>이러한 </a:t>
            </a:r>
            <a:r>
              <a:rPr lang="ko-KR" altLang="ko-KR" sz="1100" dirty="0"/>
              <a:t>행위에 대한 기준은 독점규제 및 </a:t>
            </a:r>
            <a:r>
              <a:rPr lang="ko-KR" altLang="ko-KR" sz="1100" dirty="0" smtClean="0"/>
              <a:t>공정거래에 </a:t>
            </a:r>
            <a:r>
              <a:rPr lang="ko-KR" altLang="ko-KR" sz="1100" dirty="0"/>
              <a:t>관한 법률 제</a:t>
            </a:r>
            <a:r>
              <a:rPr lang="en-US" altLang="ko-KR" sz="1100" dirty="0"/>
              <a:t>23</a:t>
            </a:r>
            <a:r>
              <a:rPr lang="ko-KR" altLang="ko-KR" sz="1100" dirty="0" smtClean="0"/>
              <a:t>조</a:t>
            </a:r>
            <a:r>
              <a:rPr lang="en-US" altLang="ko-KR" sz="1100" dirty="0" smtClean="0"/>
              <a:t> (</a:t>
            </a:r>
            <a:r>
              <a:rPr lang="ko-KR" altLang="ko-KR" sz="1100" dirty="0"/>
              <a:t>불공정 </a:t>
            </a:r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</a:t>
            </a:r>
            <a:r>
              <a:rPr lang="ko-KR" altLang="ko-KR" sz="1100" dirty="0" smtClean="0"/>
              <a:t>거래 </a:t>
            </a:r>
            <a:r>
              <a:rPr lang="ko-KR" altLang="ko-KR" sz="1100" dirty="0"/>
              <a:t>행위의 금지</a:t>
            </a:r>
            <a:r>
              <a:rPr lang="en-US" altLang="ko-KR" sz="1100" dirty="0" smtClean="0"/>
              <a:t>) </a:t>
            </a:r>
            <a:r>
              <a:rPr lang="ko-KR" altLang="ko-KR" sz="1100" dirty="0" smtClean="0"/>
              <a:t>제</a:t>
            </a:r>
            <a:r>
              <a:rPr lang="en-US" altLang="ko-KR" sz="1100" dirty="0"/>
              <a:t>1</a:t>
            </a:r>
            <a:r>
              <a:rPr lang="ko-KR" altLang="ko-KR" sz="1100" dirty="0"/>
              <a:t>항을 준용한다</a:t>
            </a:r>
            <a:r>
              <a:rPr lang="en-US" altLang="ko-KR" sz="1100" dirty="0" smtClean="0"/>
              <a:t>.</a:t>
            </a:r>
          </a:p>
          <a:p>
            <a:endParaRPr lang="ko-KR" altLang="ko-KR" sz="1100" dirty="0"/>
          </a:p>
          <a:p>
            <a:r>
              <a:rPr lang="en-US" altLang="ko-KR" sz="1100" dirty="0" smtClean="0"/>
              <a:t>     1. </a:t>
            </a:r>
            <a:r>
              <a:rPr lang="ko-KR" altLang="ko-KR" sz="1100" dirty="0" smtClean="0"/>
              <a:t>부당반품의 금지</a:t>
            </a:r>
            <a:endParaRPr lang="en-US" altLang="ko-KR" sz="1100" dirty="0" smtClean="0"/>
          </a:p>
          <a:p>
            <a:r>
              <a:rPr lang="en-US" altLang="ko-KR" sz="1100" dirty="0" smtClean="0"/>
              <a:t>     2. </a:t>
            </a:r>
            <a:r>
              <a:rPr lang="ko-KR" altLang="ko-KR" sz="1100" dirty="0" smtClean="0"/>
              <a:t>부당감액의 </a:t>
            </a:r>
            <a:r>
              <a:rPr lang="ko-KR" altLang="ko-KR" sz="1100" dirty="0"/>
              <a:t>금지</a:t>
            </a:r>
          </a:p>
          <a:p>
            <a:r>
              <a:rPr lang="en-US" altLang="ko-KR" sz="1100" dirty="0" smtClean="0"/>
              <a:t>     3. </a:t>
            </a:r>
            <a:r>
              <a:rPr lang="ko-KR" altLang="ko-KR" sz="1100" dirty="0" smtClean="0"/>
              <a:t>부당한 </a:t>
            </a:r>
            <a:r>
              <a:rPr lang="ko-KR" altLang="ko-KR" sz="1100" dirty="0"/>
              <a:t>대금 지급지연 금지</a:t>
            </a:r>
          </a:p>
          <a:p>
            <a:r>
              <a:rPr lang="en-US" altLang="ko-KR" sz="1100" dirty="0" smtClean="0"/>
              <a:t>     4. </a:t>
            </a:r>
            <a:r>
              <a:rPr lang="ko-KR" altLang="ko-KR" sz="1100" dirty="0" smtClean="0"/>
              <a:t>부당한 </a:t>
            </a:r>
            <a:r>
              <a:rPr lang="ko-KR" altLang="ko-KR" sz="1100" dirty="0"/>
              <a:t>강요행위 금지</a:t>
            </a:r>
          </a:p>
          <a:p>
            <a:r>
              <a:rPr lang="en-US" altLang="ko-KR" sz="1100" dirty="0" smtClean="0"/>
              <a:t>     5. </a:t>
            </a:r>
            <a:r>
              <a:rPr lang="ko-KR" altLang="ko-KR" sz="1100" dirty="0" smtClean="0"/>
              <a:t>부당한 </a:t>
            </a:r>
            <a:r>
              <a:rPr lang="ko-KR" altLang="ko-KR" sz="1100" dirty="0"/>
              <a:t>수령거부 금지</a:t>
            </a:r>
          </a:p>
          <a:p>
            <a:r>
              <a:rPr lang="en-US" altLang="ko-KR" sz="1100" dirty="0" smtClean="0"/>
              <a:t>     6. </a:t>
            </a:r>
            <a:r>
              <a:rPr lang="ko-KR" altLang="ko-KR" sz="1100" dirty="0" smtClean="0"/>
              <a:t>판촉비용 </a:t>
            </a:r>
            <a:r>
              <a:rPr lang="ko-KR" altLang="ko-KR" sz="1100" dirty="0"/>
              <a:t>등의 부당강요 금지</a:t>
            </a:r>
          </a:p>
          <a:p>
            <a:r>
              <a:rPr lang="en-US" altLang="ko-KR" sz="1100" dirty="0" smtClean="0"/>
              <a:t>     7. </a:t>
            </a:r>
            <a:r>
              <a:rPr lang="ko-KR" altLang="ko-KR" sz="1100" dirty="0" smtClean="0"/>
              <a:t>부당한 </a:t>
            </a:r>
            <a:r>
              <a:rPr lang="ko-KR" altLang="ko-KR" sz="1100" dirty="0"/>
              <a:t>경제상의 이익 수령 금지</a:t>
            </a:r>
          </a:p>
          <a:p>
            <a:r>
              <a:rPr lang="en-US" altLang="ko-KR" sz="1100" dirty="0" smtClean="0"/>
              <a:t>     8. </a:t>
            </a:r>
            <a:r>
              <a:rPr lang="ko-KR" altLang="ko-KR" sz="1100" dirty="0" smtClean="0"/>
              <a:t>사업활동방해 </a:t>
            </a:r>
            <a:r>
              <a:rPr lang="ko-KR" altLang="ko-KR" sz="1100" dirty="0"/>
              <a:t>금지</a:t>
            </a:r>
          </a:p>
          <a:p>
            <a:r>
              <a:rPr lang="en-US" altLang="ko-KR" sz="1100" dirty="0" smtClean="0"/>
              <a:t>     9. </a:t>
            </a:r>
            <a:r>
              <a:rPr lang="ko-KR" altLang="ko-KR" sz="1100" dirty="0" smtClean="0"/>
              <a:t>서면계약체결의무</a:t>
            </a:r>
            <a:endParaRPr lang="ko-KR" altLang="ko-KR" sz="1100" dirty="0"/>
          </a:p>
          <a:p>
            <a:r>
              <a:rPr lang="en-US" altLang="ko-KR" sz="1100" dirty="0" smtClean="0"/>
              <a:t>    10. </a:t>
            </a:r>
            <a:r>
              <a:rPr lang="ko-KR" altLang="ko-KR" sz="1100" dirty="0" smtClean="0"/>
              <a:t>부당한 </a:t>
            </a:r>
            <a:r>
              <a:rPr lang="ko-KR" altLang="ko-KR" sz="1100" dirty="0"/>
              <a:t>계약변경 등 불이익 제공의 </a:t>
            </a:r>
            <a:r>
              <a:rPr lang="ko-KR" altLang="ko-KR" sz="1100" dirty="0" smtClean="0"/>
              <a:t>금지</a:t>
            </a:r>
            <a:r>
              <a:rPr lang="en-US" altLang="ko-KR" sz="1100" dirty="0" smtClean="0"/>
              <a:t>   </a:t>
            </a:r>
          </a:p>
          <a:p>
            <a:endParaRPr lang="en-US" altLang="ko-KR" sz="1100" dirty="0"/>
          </a:p>
          <a:p>
            <a:r>
              <a:rPr lang="ko-KR" altLang="ko-KR" sz="1100" dirty="0"/>
              <a:t>② 제</a:t>
            </a:r>
            <a:r>
              <a:rPr lang="en-US" altLang="ko-KR" sz="1100" dirty="0"/>
              <a:t>1</a:t>
            </a:r>
            <a:r>
              <a:rPr lang="ko-KR" altLang="ko-KR" sz="1100" dirty="0"/>
              <a:t>항의 </a:t>
            </a:r>
            <a:r>
              <a:rPr lang="ko-KR" altLang="ko-KR" sz="1100"/>
              <a:t>사안을 </a:t>
            </a:r>
            <a:r>
              <a:rPr lang="ko-KR" altLang="ko-KR" sz="1100" smtClean="0"/>
              <a:t>위반</a:t>
            </a:r>
            <a:r>
              <a:rPr lang="ko-KR" altLang="en-US" sz="1100" smtClean="0"/>
              <a:t>한 임직원은 </a:t>
            </a:r>
            <a:r>
              <a:rPr lang="en-US" altLang="ko-KR" sz="1100" smtClean="0"/>
              <a:t> </a:t>
            </a:r>
            <a:r>
              <a:rPr lang="en-US" altLang="ko-KR" sz="1100" dirty="0"/>
              <a:t>(</a:t>
            </a:r>
            <a:r>
              <a:rPr lang="ko-KR" altLang="ko-KR" sz="1100" dirty="0"/>
              <a:t>주</a:t>
            </a:r>
            <a:r>
              <a:rPr lang="en-US" altLang="ko-KR" sz="1100" dirty="0"/>
              <a:t>)NS</a:t>
            </a:r>
            <a:r>
              <a:rPr lang="ko-KR" altLang="ko-KR" sz="1100" dirty="0"/>
              <a:t>홈쇼핑 윤리규범 </a:t>
            </a:r>
            <a:r>
              <a:rPr lang="ko-KR" altLang="ko-KR" sz="1100" dirty="0" smtClean="0"/>
              <a:t>실천지침</a:t>
            </a:r>
            <a:r>
              <a:rPr lang="en-US" altLang="ko-KR" sz="1100" dirty="0" smtClean="0"/>
              <a:t> </a:t>
            </a:r>
            <a:r>
              <a:rPr lang="ko-KR" altLang="ko-KR" sz="1100" dirty="0" smtClean="0"/>
              <a:t>및 </a:t>
            </a:r>
            <a:r>
              <a:rPr lang="ko-KR" altLang="ko-KR" sz="1100" dirty="0"/>
              <a:t>사규에 의거하여 </a:t>
            </a:r>
            <a:r>
              <a:rPr lang="ko-KR" altLang="ko-KR" sz="1100" dirty="0" smtClean="0"/>
              <a:t>인사위원회에</a:t>
            </a:r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</a:t>
            </a:r>
            <a:r>
              <a:rPr lang="ko-KR" altLang="ko-KR" sz="1100" dirty="0" smtClean="0"/>
              <a:t> </a:t>
            </a:r>
            <a:r>
              <a:rPr lang="ko-KR" altLang="ko-KR" sz="1100" dirty="0"/>
              <a:t>회부한다</a:t>
            </a:r>
            <a:r>
              <a:rPr lang="en-US" altLang="ko-KR" sz="1100" dirty="0" smtClean="0"/>
              <a:t>.</a:t>
            </a:r>
            <a:endParaRPr lang="ko-KR" altLang="ko-KR" sz="1100" dirty="0"/>
          </a:p>
        </p:txBody>
      </p:sp>
      <p:cxnSp>
        <p:nvCxnSpPr>
          <p:cNvPr id="15" name="Straight Connector 54"/>
          <p:cNvCxnSpPr/>
          <p:nvPr/>
        </p:nvCxnSpPr>
        <p:spPr>
          <a:xfrm>
            <a:off x="360934" y="10323068"/>
            <a:ext cx="6836028" cy="317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5450" y="10064750"/>
            <a:ext cx="6693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smtClean="0"/>
              <a:t>- 5 -</a:t>
            </a:r>
            <a:endParaRPr lang="ko-KR" altLang="en-US" sz="1200"/>
          </a:p>
        </p:txBody>
      </p:sp>
    </p:spTree>
    <p:extLst>
      <p:ext uri="{BB962C8B-B14F-4D97-AF65-F5344CB8AC3E}">
        <p14:creationId xmlns:p14="http://schemas.microsoft.com/office/powerpoint/2010/main" val="57066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360934" y="359283"/>
            <a:ext cx="3175" cy="996378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196963" y="359283"/>
            <a:ext cx="3175" cy="996378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0934" y="359283"/>
            <a:ext cx="6836028" cy="317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978281" y="616331"/>
            <a:ext cx="21836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</a:t>
            </a:r>
            <a:r>
              <a:rPr lang="en-US" altLang="ko-KR" sz="1000" b="1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S홈쇼핑 상품선정 기준 및 절차 ¶</a:t>
            </a:r>
            <a:endParaRPr lang="ko-KR" altLang="ko-KR" sz="10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978281" y="747136"/>
            <a:ext cx="58773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---------------------------------------------------------------------------</a:t>
            </a:r>
            <a:endParaRPr lang="ko-KR" altLang="ko-KR" sz="900" dirty="0"/>
          </a:p>
        </p:txBody>
      </p:sp>
      <p:sp>
        <p:nvSpPr>
          <p:cNvPr id="12" name="TextBox 11"/>
          <p:cNvSpPr txBox="1"/>
          <p:nvPr/>
        </p:nvSpPr>
        <p:spPr>
          <a:xfrm>
            <a:off x="492967" y="996950"/>
            <a:ext cx="6553200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ko-KR" sz="1100">
                <a:solidFill>
                  <a:srgbClr val="FF0000"/>
                </a:solidFill>
              </a:rPr>
              <a:t>제</a:t>
            </a:r>
            <a:r>
              <a:rPr lang="en-US" altLang="ko-KR" sz="1100" smtClean="0">
                <a:solidFill>
                  <a:srgbClr val="FF0000"/>
                </a:solidFill>
              </a:rPr>
              <a:t>13</a:t>
            </a:r>
            <a:r>
              <a:rPr lang="ko-KR" altLang="ko-KR" sz="1100" smtClean="0">
                <a:solidFill>
                  <a:srgbClr val="FF0000"/>
                </a:solidFill>
              </a:rPr>
              <a:t>조</a:t>
            </a:r>
            <a:r>
              <a:rPr lang="en-US" altLang="ko-KR" sz="1100" dirty="0"/>
              <a:t>(</a:t>
            </a:r>
            <a:r>
              <a:rPr lang="ko-KR" altLang="ko-KR" sz="1100" dirty="0"/>
              <a:t>친인척 임직원 등 이해관계자 배제</a:t>
            </a:r>
            <a:r>
              <a:rPr lang="en-US" altLang="ko-KR" sz="1100" dirty="0" smtClean="0"/>
              <a:t>)</a:t>
            </a:r>
          </a:p>
          <a:p>
            <a:endParaRPr lang="en-US" altLang="ko-KR" sz="1100" dirty="0"/>
          </a:p>
          <a:p>
            <a:r>
              <a:rPr lang="ko-KR" altLang="ko-KR" sz="1100" smtClean="0">
                <a:solidFill>
                  <a:srgbClr val="FF0000"/>
                </a:solidFill>
              </a:rPr>
              <a:t>① </a:t>
            </a:r>
            <a:r>
              <a:rPr lang="ko-KR" altLang="en-US" sz="1100" smtClean="0">
                <a:solidFill>
                  <a:srgbClr val="FF0000"/>
                </a:solidFill>
              </a:rPr>
              <a:t>협력</a:t>
            </a:r>
            <a:r>
              <a:rPr lang="ko-KR" altLang="ko-KR" sz="1100" smtClean="0">
                <a:solidFill>
                  <a:srgbClr val="FF0000"/>
                </a:solidFill>
              </a:rPr>
              <a:t>업체 </a:t>
            </a:r>
            <a:r>
              <a:rPr lang="ko-KR" altLang="ko-KR" sz="1100" dirty="0"/>
              <a:t>임직원 등</a:t>
            </a:r>
            <a:r>
              <a:rPr lang="en-US" altLang="ko-KR" sz="1100" dirty="0"/>
              <a:t>(</a:t>
            </a:r>
            <a:r>
              <a:rPr lang="ko-KR" altLang="ko-KR" sz="1100" dirty="0"/>
              <a:t>주</a:t>
            </a:r>
            <a:r>
              <a:rPr lang="en-US" altLang="ko-KR" sz="1100" dirty="0"/>
              <a:t>)</a:t>
            </a:r>
            <a:r>
              <a:rPr lang="en-US" altLang="ko-KR" sz="1100" dirty="0" smtClean="0"/>
              <a:t>NS</a:t>
            </a:r>
            <a:r>
              <a:rPr lang="ko-KR" altLang="ko-KR" sz="1100" dirty="0" smtClean="0"/>
              <a:t>홈쇼핑 </a:t>
            </a:r>
            <a:r>
              <a:rPr lang="ko-KR" altLang="ko-KR" sz="1100" dirty="0"/>
              <a:t>임직원과 친인척 등 이해관계자인 경우</a:t>
            </a:r>
            <a:r>
              <a:rPr lang="en-US" altLang="ko-KR" sz="1100" dirty="0"/>
              <a:t>,</a:t>
            </a:r>
            <a:r>
              <a:rPr lang="ko-KR" altLang="ko-KR" sz="1100"/>
              <a:t>당해 </a:t>
            </a:r>
            <a:r>
              <a:rPr lang="ko-KR" altLang="en-US" sz="1100" smtClean="0"/>
              <a:t>협력</a:t>
            </a:r>
            <a:r>
              <a:rPr lang="ko-KR" altLang="ko-KR" sz="1100" smtClean="0"/>
              <a:t>업체 </a:t>
            </a:r>
            <a:r>
              <a:rPr lang="ko-KR" altLang="ko-KR" sz="1100" dirty="0" smtClean="0"/>
              <a:t>직원과</a:t>
            </a:r>
            <a:r>
              <a:rPr lang="en-US" altLang="ko-KR" sz="1100" dirty="0" smtClean="0"/>
              <a:t> </a:t>
            </a:r>
            <a:r>
              <a:rPr lang="ko-KR" altLang="ko-KR" sz="1100" dirty="0" smtClean="0"/>
              <a:t>관계가 </a:t>
            </a:r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 </a:t>
            </a:r>
            <a:r>
              <a:rPr lang="ko-KR" altLang="ko-KR" sz="1100" dirty="0" smtClean="0"/>
              <a:t>있는</a:t>
            </a:r>
            <a:r>
              <a:rPr lang="en-US" altLang="ko-KR" sz="1100" dirty="0" smtClean="0"/>
              <a:t> (</a:t>
            </a:r>
            <a:r>
              <a:rPr lang="ko-KR" altLang="ko-KR" sz="1100" dirty="0"/>
              <a:t>주</a:t>
            </a:r>
            <a:r>
              <a:rPr lang="en-US" altLang="ko-KR" sz="1100" dirty="0"/>
              <a:t>)NS</a:t>
            </a:r>
            <a:r>
              <a:rPr lang="ko-KR" altLang="ko-KR" sz="1100" dirty="0"/>
              <a:t>홈쇼핑 임직원이 해당 상품 선정에 직</a:t>
            </a:r>
            <a:r>
              <a:rPr lang="en-US" altLang="ko-KR" sz="1100" dirty="0"/>
              <a:t>/</a:t>
            </a:r>
            <a:r>
              <a:rPr lang="ko-KR" altLang="ko-KR" sz="1100" dirty="0" smtClean="0"/>
              <a:t>간접적으로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관</a:t>
            </a:r>
            <a:r>
              <a:rPr lang="ko-KR" altLang="ko-KR" sz="1100" dirty="0" smtClean="0"/>
              <a:t>여하는 </a:t>
            </a:r>
            <a:r>
              <a:rPr lang="ko-KR" altLang="ko-KR" sz="1100" dirty="0"/>
              <a:t>것을 배제한다</a:t>
            </a:r>
            <a:r>
              <a:rPr lang="en-US" altLang="ko-KR" sz="1100" dirty="0"/>
              <a:t>.</a:t>
            </a:r>
            <a:endParaRPr lang="ko-KR" altLang="ko-KR" sz="1100" dirty="0"/>
          </a:p>
          <a:p>
            <a:r>
              <a:rPr lang="en-US" altLang="ko-KR" sz="1100" dirty="0"/>
              <a:t> </a:t>
            </a:r>
            <a:endParaRPr lang="ko-KR" altLang="ko-KR" sz="1100" dirty="0"/>
          </a:p>
          <a:p>
            <a:r>
              <a:rPr lang="ko-KR" altLang="ko-KR" sz="1100" dirty="0"/>
              <a:t>② 제</a:t>
            </a:r>
            <a:r>
              <a:rPr lang="en-US" altLang="ko-KR" sz="1100" dirty="0"/>
              <a:t>1</a:t>
            </a:r>
            <a:r>
              <a:rPr lang="ko-KR" altLang="ko-KR" sz="1100" dirty="0"/>
              <a:t>항의 사안을 위반할 </a:t>
            </a:r>
            <a:r>
              <a:rPr lang="ko-KR" altLang="ko-KR" sz="1100" dirty="0" smtClean="0"/>
              <a:t>경우에는</a:t>
            </a:r>
            <a:r>
              <a:rPr lang="en-US" altLang="ko-KR" sz="1100" dirty="0"/>
              <a:t> </a:t>
            </a:r>
            <a:r>
              <a:rPr lang="ko-KR" altLang="ko-KR" sz="1100" dirty="0" smtClean="0"/>
              <a:t>담당 </a:t>
            </a:r>
            <a:r>
              <a:rPr lang="ko-KR" altLang="ko-KR" sz="1100" dirty="0"/>
              <a:t>직원</a:t>
            </a:r>
            <a:r>
              <a:rPr lang="en-US" altLang="ko-KR" sz="1100" dirty="0" smtClean="0"/>
              <a:t>, </a:t>
            </a:r>
            <a:r>
              <a:rPr lang="ko-KR" altLang="ko-KR" sz="1100" dirty="0" smtClean="0"/>
              <a:t>해당 관리자</a:t>
            </a:r>
            <a:r>
              <a:rPr lang="ko-KR" altLang="en-US" sz="1100" dirty="0" smtClean="0"/>
              <a:t>는 </a:t>
            </a:r>
            <a:r>
              <a:rPr lang="en-US" altLang="ko-KR" sz="1100" dirty="0" smtClean="0"/>
              <a:t>(</a:t>
            </a:r>
            <a:r>
              <a:rPr lang="ko-KR" altLang="ko-KR" sz="1100" dirty="0"/>
              <a:t>주</a:t>
            </a:r>
            <a:r>
              <a:rPr lang="en-US" altLang="ko-KR" sz="1100" dirty="0"/>
              <a:t>)NS</a:t>
            </a:r>
            <a:r>
              <a:rPr lang="ko-KR" altLang="ko-KR" sz="1100" dirty="0"/>
              <a:t>홈쇼핑 윤리규범 실천지침 및 </a:t>
            </a:r>
            <a:r>
              <a:rPr lang="ko-KR" altLang="ko-KR" sz="1100" dirty="0" smtClean="0"/>
              <a:t>사규에</a:t>
            </a:r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</a:t>
            </a:r>
            <a:r>
              <a:rPr lang="ko-KR" altLang="ko-KR" sz="1100" dirty="0" smtClean="0"/>
              <a:t> </a:t>
            </a:r>
            <a:r>
              <a:rPr lang="ko-KR" altLang="ko-KR" sz="1100" dirty="0"/>
              <a:t>의거하여 </a:t>
            </a:r>
            <a:r>
              <a:rPr lang="ko-KR" altLang="ko-KR" sz="1100" dirty="0" smtClean="0"/>
              <a:t>인사위원회에</a:t>
            </a:r>
            <a:r>
              <a:rPr lang="en-US" altLang="ko-KR" sz="1100" dirty="0" smtClean="0"/>
              <a:t> </a:t>
            </a:r>
            <a:r>
              <a:rPr lang="ko-KR" altLang="ko-KR" sz="1100" dirty="0" smtClean="0"/>
              <a:t>회부하고</a:t>
            </a:r>
            <a:r>
              <a:rPr lang="en-US" altLang="ko-KR" sz="1100" dirty="0"/>
              <a:t>,</a:t>
            </a:r>
            <a:r>
              <a:rPr lang="ko-KR" altLang="ko-KR" sz="1100" dirty="0"/>
              <a:t>연대책임을 가짐을 원칙으로 한다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 </a:t>
            </a:r>
            <a:r>
              <a:rPr lang="ko-KR" altLang="ko-KR" sz="1100" dirty="0" smtClean="0"/>
              <a:t>단</a:t>
            </a:r>
            <a:r>
              <a:rPr lang="en-US" altLang="ko-KR" sz="1100" dirty="0"/>
              <a:t>,</a:t>
            </a:r>
            <a:r>
              <a:rPr lang="ko-KR" altLang="ko-KR" sz="1100"/>
              <a:t>해당 </a:t>
            </a:r>
            <a:r>
              <a:rPr lang="ko-KR" altLang="en-US" sz="1100" smtClean="0">
                <a:solidFill>
                  <a:srgbClr val="FF0000"/>
                </a:solidFill>
              </a:rPr>
              <a:t>협력</a:t>
            </a:r>
            <a:r>
              <a:rPr lang="ko-KR" altLang="ko-KR" sz="1100" smtClean="0">
                <a:solidFill>
                  <a:srgbClr val="FF0000"/>
                </a:solidFill>
              </a:rPr>
              <a:t>업</a:t>
            </a:r>
            <a:r>
              <a:rPr lang="ko-KR" altLang="ko-KR" sz="1100" smtClean="0"/>
              <a:t>체 </a:t>
            </a:r>
            <a:r>
              <a:rPr lang="ko-KR" altLang="ko-KR" sz="1100" dirty="0"/>
              <a:t>및 </a:t>
            </a:r>
            <a:r>
              <a:rPr lang="ko-KR" altLang="ko-KR" sz="1100" dirty="0" smtClean="0"/>
              <a:t>상품에</a:t>
            </a:r>
            <a:r>
              <a:rPr lang="en-US" altLang="ko-KR" sz="1100" dirty="0" smtClean="0"/>
              <a:t> </a:t>
            </a:r>
            <a:r>
              <a:rPr lang="ko-KR" altLang="ko-KR" sz="1100" dirty="0" smtClean="0"/>
              <a:t>대해서는 </a:t>
            </a:r>
            <a:r>
              <a:rPr lang="ko-KR" altLang="ko-KR" sz="1100" dirty="0"/>
              <a:t>친인척인 임직원을 배제한 상태에서 선정을 재검토한다</a:t>
            </a:r>
            <a:r>
              <a:rPr lang="en-US" altLang="ko-KR" sz="1100" dirty="0"/>
              <a:t>.</a:t>
            </a:r>
            <a:endParaRPr lang="ko-KR" altLang="ko-KR" sz="1100" dirty="0"/>
          </a:p>
          <a:p>
            <a:r>
              <a:rPr lang="en-US" altLang="ko-KR" sz="1100" dirty="0"/>
              <a:t> </a:t>
            </a:r>
            <a:endParaRPr lang="ko-KR" altLang="ko-KR" sz="1100" dirty="0"/>
          </a:p>
          <a:p>
            <a:r>
              <a:rPr lang="ko-KR" altLang="ko-KR" sz="1100" dirty="0"/>
              <a:t>③ 이해관계자의 기준은 아래와 같다</a:t>
            </a:r>
          </a:p>
          <a:p>
            <a:r>
              <a:rPr lang="en-US" altLang="ko-KR" sz="1100" dirty="0"/>
              <a:t> </a:t>
            </a:r>
            <a:endParaRPr lang="ko-KR" altLang="ko-KR" sz="1100" dirty="0"/>
          </a:p>
          <a:p>
            <a:r>
              <a:rPr lang="en-US" altLang="ko-KR" sz="1100" dirty="0" smtClean="0"/>
              <a:t>    1</a:t>
            </a:r>
            <a:r>
              <a:rPr lang="en-US" altLang="ko-KR" sz="1100" dirty="0"/>
              <a:t>.</a:t>
            </a:r>
            <a:r>
              <a:rPr lang="ko-KR" altLang="ko-KR" sz="1100" dirty="0"/>
              <a:t>민법 제</a:t>
            </a:r>
            <a:r>
              <a:rPr lang="en-US" altLang="ko-KR" sz="1100" dirty="0"/>
              <a:t>777</a:t>
            </a:r>
            <a:r>
              <a:rPr lang="ko-KR" altLang="ko-KR" sz="1100" dirty="0"/>
              <a:t>조에 의거한 친척</a:t>
            </a:r>
          </a:p>
          <a:p>
            <a:r>
              <a:rPr lang="en-US" altLang="ko-KR" sz="1100" dirty="0"/>
              <a:t> </a:t>
            </a:r>
            <a:endParaRPr lang="ko-KR" altLang="ko-KR" sz="1100" dirty="0"/>
          </a:p>
          <a:p>
            <a:r>
              <a:rPr lang="en-US" altLang="ko-KR" sz="1100" dirty="0" smtClean="0"/>
              <a:t>       </a:t>
            </a:r>
            <a:r>
              <a:rPr lang="ko-KR" altLang="ko-KR" sz="1100" dirty="0" smtClean="0"/>
              <a:t>가</a:t>
            </a:r>
            <a:r>
              <a:rPr lang="en-US" altLang="ko-KR" sz="1100" dirty="0"/>
              <a:t>. 8</a:t>
            </a:r>
            <a:r>
              <a:rPr lang="ko-KR" altLang="ko-KR" sz="1100" dirty="0"/>
              <a:t>촌 이내의 </a:t>
            </a:r>
            <a:r>
              <a:rPr lang="ko-KR" altLang="ko-KR" sz="1100" dirty="0" smtClean="0"/>
              <a:t>혈족</a:t>
            </a:r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   </a:t>
            </a:r>
            <a:r>
              <a:rPr lang="ko-KR" altLang="ko-KR" sz="1100" dirty="0" smtClean="0"/>
              <a:t>나</a:t>
            </a:r>
            <a:r>
              <a:rPr lang="en-US" altLang="ko-KR" sz="1100" dirty="0"/>
              <a:t>. 4</a:t>
            </a:r>
            <a:r>
              <a:rPr lang="ko-KR" altLang="ko-KR" sz="1100" dirty="0"/>
              <a:t>촌 이내의 </a:t>
            </a:r>
            <a:r>
              <a:rPr lang="ko-KR" altLang="ko-KR" sz="1100" dirty="0" smtClean="0"/>
              <a:t>모계혈족</a:t>
            </a:r>
            <a:endParaRPr lang="ko-KR" altLang="ko-KR" sz="1100" dirty="0"/>
          </a:p>
          <a:p>
            <a:r>
              <a:rPr lang="en-US" altLang="ko-KR" sz="1100" dirty="0" smtClean="0"/>
              <a:t>       </a:t>
            </a:r>
            <a:r>
              <a:rPr lang="ko-KR" altLang="ko-KR" sz="1100" dirty="0" smtClean="0"/>
              <a:t>다</a:t>
            </a:r>
            <a:r>
              <a:rPr lang="en-US" altLang="ko-KR" sz="1100" dirty="0"/>
              <a:t>.</a:t>
            </a:r>
            <a:r>
              <a:rPr lang="ko-KR" altLang="ko-KR" sz="1100" dirty="0"/>
              <a:t>배우자</a:t>
            </a:r>
          </a:p>
          <a:p>
            <a:r>
              <a:rPr lang="en-US" altLang="ko-KR" sz="1100" dirty="0"/>
              <a:t> </a:t>
            </a:r>
            <a:endParaRPr lang="ko-KR" altLang="ko-KR" sz="1100" dirty="0"/>
          </a:p>
          <a:p>
            <a:r>
              <a:rPr lang="en-US" altLang="ko-KR" sz="1100" dirty="0" smtClean="0"/>
              <a:t>    2</a:t>
            </a:r>
            <a:r>
              <a:rPr lang="en-US" altLang="ko-KR" sz="1100" dirty="0"/>
              <a:t>.</a:t>
            </a:r>
            <a:r>
              <a:rPr lang="ko-KR" altLang="ko-KR" sz="1100" dirty="0"/>
              <a:t>민법 제</a:t>
            </a:r>
            <a:r>
              <a:rPr lang="en-US" altLang="ko-KR" sz="1100" dirty="0"/>
              <a:t>769</a:t>
            </a:r>
            <a:r>
              <a:rPr lang="ko-KR" altLang="ko-KR" sz="1100" dirty="0"/>
              <a:t>조에 의거한 </a:t>
            </a:r>
            <a:r>
              <a:rPr lang="ko-KR" altLang="ko-KR" sz="1100" dirty="0" smtClean="0"/>
              <a:t>인척</a:t>
            </a:r>
            <a:endParaRPr lang="en-US" altLang="ko-KR" sz="1100" dirty="0" smtClean="0"/>
          </a:p>
          <a:p>
            <a:endParaRPr lang="en-US" altLang="ko-KR" sz="1100" dirty="0" smtClean="0"/>
          </a:p>
          <a:p>
            <a:r>
              <a:rPr lang="en-US" altLang="ko-KR" sz="1100" dirty="0" smtClean="0"/>
              <a:t>    3</a:t>
            </a:r>
            <a:r>
              <a:rPr lang="en-US" altLang="ko-KR" sz="1100" dirty="0"/>
              <a:t>. (</a:t>
            </a:r>
            <a:r>
              <a:rPr lang="ko-KR" altLang="ko-KR" sz="1100" dirty="0"/>
              <a:t>주</a:t>
            </a:r>
            <a:r>
              <a:rPr lang="en-US" altLang="ko-KR" sz="1100" dirty="0"/>
              <a:t>)NS</a:t>
            </a:r>
            <a:r>
              <a:rPr lang="ko-KR" altLang="ko-KR" sz="1100" dirty="0"/>
              <a:t>홈쇼핑 근무 이력이 있는 임원 등 기존 </a:t>
            </a:r>
            <a:r>
              <a:rPr lang="ko-KR" altLang="ko-KR" sz="1100" dirty="0" smtClean="0"/>
              <a:t>퇴사자</a:t>
            </a:r>
            <a:endParaRPr lang="en-US" altLang="ko-KR" sz="1100" dirty="0" smtClean="0"/>
          </a:p>
          <a:p>
            <a:endParaRPr lang="en-US" altLang="ko-KR" sz="1100" dirty="0" smtClean="0"/>
          </a:p>
          <a:p>
            <a:r>
              <a:rPr lang="en-US" altLang="ko-KR" sz="1100" dirty="0" smtClean="0"/>
              <a:t>    </a:t>
            </a:r>
            <a:r>
              <a:rPr lang="en-US" altLang="ko-KR" sz="1100" dirty="0"/>
              <a:t>4.</a:t>
            </a:r>
            <a:r>
              <a:rPr lang="ko-KR" altLang="ko-KR" sz="1100" dirty="0"/>
              <a:t>계열사 </a:t>
            </a:r>
            <a:r>
              <a:rPr lang="ko-KR" altLang="ko-KR" sz="1100" dirty="0" smtClean="0"/>
              <a:t>관계자</a:t>
            </a:r>
            <a:endParaRPr lang="en-US" altLang="ko-KR" sz="1100" dirty="0" smtClean="0"/>
          </a:p>
          <a:p>
            <a:endParaRPr lang="en-US" altLang="ko-KR" sz="1100" dirty="0" smtClean="0"/>
          </a:p>
          <a:p>
            <a:endParaRPr lang="en-US" altLang="ko-KR" sz="1100" dirty="0"/>
          </a:p>
          <a:p>
            <a:r>
              <a:rPr lang="ko-KR" altLang="ko-KR" sz="1100"/>
              <a:t>제</a:t>
            </a:r>
            <a:r>
              <a:rPr lang="en-US" altLang="ko-KR" sz="1100" smtClean="0">
                <a:solidFill>
                  <a:srgbClr val="FF0000"/>
                </a:solidFill>
              </a:rPr>
              <a:t>14</a:t>
            </a:r>
            <a:r>
              <a:rPr lang="ko-KR" altLang="ko-KR" sz="1100" smtClean="0">
                <a:solidFill>
                  <a:srgbClr val="FF0000"/>
                </a:solidFill>
              </a:rPr>
              <a:t>조</a:t>
            </a:r>
            <a:r>
              <a:rPr lang="en-US" altLang="ko-KR" sz="1100" smtClean="0">
                <a:solidFill>
                  <a:srgbClr val="FF0000"/>
                </a:solidFill>
              </a:rPr>
              <a:t>(</a:t>
            </a:r>
            <a:r>
              <a:rPr lang="ko-KR" altLang="en-US" sz="1100" smtClean="0">
                <a:solidFill>
                  <a:srgbClr val="FF0000"/>
                </a:solidFill>
              </a:rPr>
              <a:t>협력</a:t>
            </a:r>
            <a:r>
              <a:rPr lang="ko-KR" altLang="ko-KR" sz="1100" smtClean="0">
                <a:solidFill>
                  <a:srgbClr val="FF0000"/>
                </a:solidFill>
              </a:rPr>
              <a:t>업체의 </a:t>
            </a:r>
            <a:r>
              <a:rPr lang="ko-KR" altLang="ko-KR" sz="1100" dirty="0"/>
              <a:t>독점 방지</a:t>
            </a:r>
            <a:r>
              <a:rPr lang="en-US" altLang="ko-KR" sz="1100" dirty="0" smtClean="0"/>
              <a:t>)</a:t>
            </a:r>
          </a:p>
          <a:p>
            <a:endParaRPr lang="en-US" altLang="ko-KR" sz="1100" dirty="0" smtClean="0"/>
          </a:p>
          <a:p>
            <a:endParaRPr lang="en-US" altLang="ko-KR" sz="1100" dirty="0"/>
          </a:p>
          <a:p>
            <a:r>
              <a:rPr lang="ko-KR" altLang="ko-KR" sz="1100" dirty="0" smtClean="0"/>
              <a:t>①</a:t>
            </a:r>
            <a:r>
              <a:rPr lang="en-US" altLang="ko-KR" sz="1100" dirty="0"/>
              <a:t>(</a:t>
            </a:r>
            <a:r>
              <a:rPr lang="ko-KR" altLang="ko-KR" sz="1100" dirty="0"/>
              <a:t>주</a:t>
            </a:r>
            <a:r>
              <a:rPr lang="en-US" altLang="ko-KR" sz="1100" dirty="0"/>
              <a:t>)NS</a:t>
            </a:r>
            <a:r>
              <a:rPr lang="ko-KR" altLang="ko-KR" sz="1100" dirty="0"/>
              <a:t>홈쇼핑은 유통단계 축소를 </a:t>
            </a:r>
            <a:r>
              <a:rPr lang="ko-KR" altLang="ko-KR" sz="1100" dirty="0" smtClean="0"/>
              <a:t>통한 </a:t>
            </a:r>
            <a:r>
              <a:rPr lang="ko-KR" altLang="ko-KR" sz="1100" dirty="0"/>
              <a:t>중소 생산업체 보호를 위해 생산자 직접 납품을 원칙으로 </a:t>
            </a:r>
            <a:r>
              <a:rPr lang="ko-KR" altLang="en-US" sz="1100" dirty="0" smtClean="0"/>
              <a:t>한다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 </a:t>
            </a:r>
            <a:r>
              <a:rPr lang="ko-KR" altLang="ko-KR" sz="1100" dirty="0" smtClean="0"/>
              <a:t>단</a:t>
            </a:r>
            <a:r>
              <a:rPr lang="en-US" altLang="ko-KR" sz="1100" dirty="0" smtClean="0"/>
              <a:t>, </a:t>
            </a:r>
            <a:r>
              <a:rPr lang="ko-KR" altLang="ko-KR" sz="1100" dirty="0" smtClean="0"/>
              <a:t>생산</a:t>
            </a:r>
            <a:r>
              <a:rPr lang="ko-KR" altLang="en-US" sz="1100" dirty="0" smtClean="0"/>
              <a:t>자</a:t>
            </a:r>
            <a:r>
              <a:rPr lang="ko-KR" altLang="ko-KR" sz="1100" dirty="0" smtClean="0"/>
              <a:t>가 </a:t>
            </a:r>
            <a:r>
              <a:rPr lang="ko-KR" altLang="ko-KR" sz="1100" dirty="0"/>
              <a:t>물류</a:t>
            </a:r>
            <a:r>
              <a:rPr lang="en-US" altLang="ko-KR" sz="1100" dirty="0"/>
              <a:t>, A/S</a:t>
            </a:r>
            <a:r>
              <a:rPr lang="ko-KR" altLang="ko-KR" sz="1100" dirty="0"/>
              <a:t>접수 및 처리 등 통상적으로 필요한 유통 행위를 수행할 </a:t>
            </a:r>
            <a:r>
              <a:rPr lang="ko-KR" altLang="ko-KR" sz="1100" dirty="0" smtClean="0"/>
              <a:t>능력을 </a:t>
            </a:r>
            <a:r>
              <a:rPr lang="ko-KR" altLang="ko-KR" sz="1100" dirty="0"/>
              <a:t>갖추지 못하여 </a:t>
            </a:r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 </a:t>
            </a:r>
            <a:r>
              <a:rPr lang="ko-KR" altLang="ko-KR" sz="1100" dirty="0" smtClean="0"/>
              <a:t>이를 </a:t>
            </a:r>
            <a:r>
              <a:rPr lang="ko-KR" altLang="ko-KR" sz="1100" dirty="0"/>
              <a:t>대행할 </a:t>
            </a:r>
            <a:r>
              <a:rPr lang="ko-KR" altLang="ko-KR" sz="1100"/>
              <a:t>대행 </a:t>
            </a:r>
            <a:r>
              <a:rPr lang="ko-KR" altLang="en-US" sz="1100" smtClean="0">
                <a:solidFill>
                  <a:srgbClr val="FF0000"/>
                </a:solidFill>
              </a:rPr>
              <a:t>협력</a:t>
            </a:r>
            <a:r>
              <a:rPr lang="ko-KR" altLang="ko-KR" sz="1100" smtClean="0">
                <a:solidFill>
                  <a:srgbClr val="FF0000"/>
                </a:solidFill>
              </a:rPr>
              <a:t>업</a:t>
            </a:r>
            <a:r>
              <a:rPr lang="ko-KR" altLang="ko-KR" sz="1100" smtClean="0"/>
              <a:t>체를 </a:t>
            </a:r>
            <a:r>
              <a:rPr lang="ko-KR" altLang="ko-KR" sz="1100" dirty="0"/>
              <a:t>통하여 입점하고자 할 </a:t>
            </a:r>
            <a:r>
              <a:rPr lang="ko-KR" altLang="ko-KR" sz="1100" dirty="0" smtClean="0"/>
              <a:t>경</a:t>
            </a:r>
            <a:r>
              <a:rPr lang="ko-KR" altLang="en-US" sz="1100" dirty="0" smtClean="0"/>
              <a:t>우</a:t>
            </a:r>
            <a:r>
              <a:rPr lang="ko-KR" altLang="ko-KR" sz="1100" dirty="0" smtClean="0"/>
              <a:t>에는 </a:t>
            </a:r>
            <a:r>
              <a:rPr lang="ko-KR" altLang="ko-KR" sz="1100" dirty="0"/>
              <a:t>이를 허용한다</a:t>
            </a:r>
            <a:r>
              <a:rPr lang="en-US" altLang="ko-KR" sz="1100" dirty="0"/>
              <a:t>.</a:t>
            </a:r>
            <a:endParaRPr lang="ko-KR" altLang="ko-KR" sz="1100" dirty="0"/>
          </a:p>
          <a:p>
            <a:r>
              <a:rPr lang="en-US" altLang="ko-KR" sz="1100" dirty="0"/>
              <a:t> </a:t>
            </a:r>
            <a:endParaRPr lang="ko-KR" altLang="ko-KR" sz="1100" dirty="0"/>
          </a:p>
          <a:p>
            <a:r>
              <a:rPr lang="ko-KR" altLang="ko-KR" sz="1100" dirty="0"/>
              <a:t>② 제</a:t>
            </a:r>
            <a:r>
              <a:rPr lang="en-US" altLang="ko-KR" sz="1100" dirty="0"/>
              <a:t>1</a:t>
            </a:r>
            <a:r>
              <a:rPr lang="ko-KR" altLang="ko-KR" sz="1100" dirty="0"/>
              <a:t>항의 단서 조항과 관련하여</a:t>
            </a:r>
            <a:r>
              <a:rPr lang="en-US" altLang="ko-KR" sz="1100" dirty="0"/>
              <a:t>, (</a:t>
            </a:r>
            <a:r>
              <a:rPr lang="ko-KR" altLang="ko-KR" sz="1100" dirty="0"/>
              <a:t>주</a:t>
            </a:r>
            <a:r>
              <a:rPr lang="en-US" altLang="ko-KR" sz="1100" dirty="0"/>
              <a:t>)NS</a:t>
            </a:r>
            <a:r>
              <a:rPr lang="ko-KR" altLang="ko-KR" sz="1100" dirty="0"/>
              <a:t>홈쇼핑은 특정 </a:t>
            </a:r>
            <a:r>
              <a:rPr lang="ko-KR" altLang="ko-KR" sz="1100">
                <a:solidFill>
                  <a:srgbClr val="FF0000"/>
                </a:solidFill>
              </a:rPr>
              <a:t>대행 </a:t>
            </a:r>
            <a:r>
              <a:rPr lang="ko-KR" altLang="en-US" sz="1100" smtClean="0">
                <a:solidFill>
                  <a:srgbClr val="FF0000"/>
                </a:solidFill>
              </a:rPr>
              <a:t>협력</a:t>
            </a:r>
            <a:r>
              <a:rPr lang="ko-KR" altLang="ko-KR" sz="1100" smtClean="0">
                <a:solidFill>
                  <a:srgbClr val="FF0000"/>
                </a:solidFill>
              </a:rPr>
              <a:t>업체가 </a:t>
            </a:r>
            <a:r>
              <a:rPr lang="ko-KR" altLang="ko-KR" sz="1100" dirty="0"/>
              <a:t>납품을 독점하지 않도록 </a:t>
            </a:r>
            <a:r>
              <a:rPr lang="ko-KR" altLang="en-US" sz="1100" dirty="0" smtClean="0"/>
              <a:t>하고</a:t>
            </a:r>
            <a:r>
              <a:rPr lang="en-US" altLang="ko-KR" sz="1100" dirty="0" smtClean="0"/>
              <a:t>, </a:t>
            </a:r>
          </a:p>
          <a:p>
            <a:r>
              <a:rPr lang="en-US" altLang="ko-KR" sz="1100" dirty="0" smtClean="0"/>
              <a:t>     </a:t>
            </a:r>
            <a:r>
              <a:rPr lang="ko-KR" altLang="ko-KR" sz="1100" dirty="0" smtClean="0"/>
              <a:t>동일 </a:t>
            </a:r>
            <a:r>
              <a:rPr lang="ko-KR" altLang="ko-KR" sz="1100" dirty="0"/>
              <a:t>상품에 대해 복수의 </a:t>
            </a:r>
            <a:r>
              <a:rPr lang="ko-KR" altLang="ko-KR" sz="1100">
                <a:solidFill>
                  <a:srgbClr val="FF0000"/>
                </a:solidFill>
              </a:rPr>
              <a:t>대행 </a:t>
            </a:r>
            <a:r>
              <a:rPr lang="ko-KR" altLang="en-US" sz="1100" smtClean="0">
                <a:solidFill>
                  <a:srgbClr val="FF0000"/>
                </a:solidFill>
              </a:rPr>
              <a:t>협력</a:t>
            </a:r>
            <a:r>
              <a:rPr lang="ko-KR" altLang="ko-KR" sz="1100" smtClean="0">
                <a:solidFill>
                  <a:srgbClr val="FF0000"/>
                </a:solidFill>
              </a:rPr>
              <a:t>업체의 </a:t>
            </a:r>
            <a:r>
              <a:rPr lang="ko-KR" altLang="ko-KR" sz="1100" dirty="0"/>
              <a:t>제안이 있을 경우에는</a:t>
            </a:r>
            <a:r>
              <a:rPr lang="en-US" altLang="ko-KR" sz="1100" dirty="0"/>
              <a:t>‘NS</a:t>
            </a:r>
            <a:r>
              <a:rPr lang="ko-KR" altLang="ko-KR" sz="1100" dirty="0"/>
              <a:t>홈쇼핑 </a:t>
            </a:r>
            <a:r>
              <a:rPr lang="en-US" altLang="ko-KR" sz="1100" dirty="0" smtClean="0"/>
              <a:t>TV</a:t>
            </a:r>
            <a:r>
              <a:rPr lang="ko-KR" altLang="ko-KR" sz="1100" dirty="0" smtClean="0"/>
              <a:t>상품 </a:t>
            </a:r>
            <a:r>
              <a:rPr lang="ko-KR" altLang="ko-KR" sz="1100" dirty="0"/>
              <a:t>선정 기준 및 </a:t>
            </a:r>
            <a:r>
              <a:rPr lang="ko-KR" altLang="en-US" sz="1100" dirty="0" smtClean="0"/>
              <a:t>절차</a:t>
            </a:r>
            <a:r>
              <a:rPr lang="en-US" altLang="ko-KR" sz="1100" dirty="0" smtClean="0"/>
              <a:t>’</a:t>
            </a:r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  </a:t>
            </a:r>
            <a:r>
              <a:rPr lang="ko-KR" altLang="en-US" sz="1100" dirty="0" smtClean="0"/>
              <a:t>에 </a:t>
            </a:r>
            <a:r>
              <a:rPr lang="ko-KR" altLang="ko-KR" sz="1100" dirty="0" smtClean="0"/>
              <a:t>입각하여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공</a:t>
            </a:r>
            <a:r>
              <a:rPr lang="ko-KR" altLang="ko-KR" sz="1100" dirty="0" smtClean="0"/>
              <a:t>정한 </a:t>
            </a:r>
            <a:r>
              <a:rPr lang="ko-KR" altLang="ko-KR" sz="1100" dirty="0"/>
              <a:t>경쟁을 </a:t>
            </a:r>
            <a:r>
              <a:rPr lang="ko-KR" altLang="ko-KR" sz="1100"/>
              <a:t>통해 </a:t>
            </a:r>
            <a:r>
              <a:rPr lang="ko-KR" altLang="en-US" sz="1100" smtClean="0">
                <a:solidFill>
                  <a:srgbClr val="FF0000"/>
                </a:solidFill>
              </a:rPr>
              <a:t>협력</a:t>
            </a:r>
            <a:r>
              <a:rPr lang="ko-KR" altLang="ko-KR" sz="1100" smtClean="0">
                <a:solidFill>
                  <a:srgbClr val="FF0000"/>
                </a:solidFill>
              </a:rPr>
              <a:t>업체</a:t>
            </a:r>
            <a:r>
              <a:rPr lang="ko-KR" altLang="ko-KR" sz="1100" smtClean="0"/>
              <a:t>를 </a:t>
            </a:r>
            <a:r>
              <a:rPr lang="ko-KR" altLang="ko-KR" sz="1100" dirty="0"/>
              <a:t>선정한다</a:t>
            </a:r>
            <a:r>
              <a:rPr lang="en-US" altLang="ko-KR" sz="1100" dirty="0" smtClean="0"/>
              <a:t>.</a:t>
            </a:r>
          </a:p>
          <a:p>
            <a:r>
              <a:rPr lang="en-US" altLang="ko-KR" sz="1100" dirty="0"/>
              <a:t> </a:t>
            </a:r>
            <a:endParaRPr lang="ko-KR" altLang="ko-KR" sz="1100" dirty="0"/>
          </a:p>
          <a:p>
            <a:r>
              <a:rPr lang="en-US" altLang="ko-KR" sz="1100" dirty="0"/>
              <a:t> </a:t>
            </a:r>
            <a:endParaRPr lang="ko-KR" altLang="ko-KR" sz="1100" dirty="0"/>
          </a:p>
          <a:p>
            <a:r>
              <a:rPr lang="ko-KR" altLang="ko-KR" sz="1100"/>
              <a:t>제</a:t>
            </a:r>
            <a:r>
              <a:rPr lang="en-US" altLang="ko-KR" sz="1100" smtClean="0"/>
              <a:t>15</a:t>
            </a:r>
            <a:r>
              <a:rPr lang="ko-KR" altLang="ko-KR" sz="1100" smtClean="0"/>
              <a:t>조</a:t>
            </a:r>
            <a:r>
              <a:rPr lang="en-US" altLang="ko-KR" sz="1100" dirty="0"/>
              <a:t>(</a:t>
            </a:r>
            <a:r>
              <a:rPr lang="ko-KR" altLang="ko-KR" sz="1100" dirty="0"/>
              <a:t>불만 접수 및 처리</a:t>
            </a:r>
            <a:r>
              <a:rPr lang="en-US" altLang="ko-KR" sz="1100" dirty="0" smtClean="0"/>
              <a:t>)</a:t>
            </a:r>
          </a:p>
          <a:p>
            <a:endParaRPr lang="en-US" altLang="ko-KR" sz="1100" dirty="0" smtClean="0"/>
          </a:p>
          <a:p>
            <a:endParaRPr lang="ko-KR" altLang="ko-KR" sz="1100" dirty="0"/>
          </a:p>
          <a:p>
            <a:r>
              <a:rPr lang="ko-KR" altLang="ko-KR" sz="1100" dirty="0"/>
              <a:t>① 상품 </a:t>
            </a:r>
            <a:r>
              <a:rPr lang="ko-KR" altLang="ko-KR" sz="1100"/>
              <a:t>및 </a:t>
            </a:r>
            <a:r>
              <a:rPr lang="ko-KR" altLang="en-US" sz="1100" smtClean="0">
                <a:solidFill>
                  <a:srgbClr val="FF0000"/>
                </a:solidFill>
              </a:rPr>
              <a:t>협력</a:t>
            </a:r>
            <a:r>
              <a:rPr lang="ko-KR" altLang="ko-KR" sz="1100" smtClean="0">
                <a:solidFill>
                  <a:srgbClr val="FF0000"/>
                </a:solidFill>
              </a:rPr>
              <a:t>업체 </a:t>
            </a:r>
            <a:r>
              <a:rPr lang="ko-KR" altLang="ko-KR" sz="1100" dirty="0"/>
              <a:t>선정과 </a:t>
            </a:r>
            <a:r>
              <a:rPr lang="ko-KR" altLang="ko-KR" sz="1100"/>
              <a:t>관련하여 </a:t>
            </a:r>
            <a:r>
              <a:rPr lang="ko-KR" altLang="en-US" sz="1100" smtClean="0"/>
              <a:t>협력</a:t>
            </a:r>
            <a:r>
              <a:rPr lang="ko-KR" altLang="ko-KR" sz="1100" smtClean="0"/>
              <a:t>업체에 </a:t>
            </a:r>
            <a:r>
              <a:rPr lang="ko-KR" altLang="ko-KR" sz="1100" dirty="0"/>
              <a:t>불만이 발생할 경우</a:t>
            </a:r>
            <a:r>
              <a:rPr lang="en-US" altLang="ko-KR" sz="1100" dirty="0"/>
              <a:t>,</a:t>
            </a:r>
            <a:r>
              <a:rPr lang="ko-KR" altLang="ko-KR" sz="1100" smtClean="0"/>
              <a:t>해당 </a:t>
            </a:r>
            <a:r>
              <a:rPr lang="ko-KR" altLang="en-US" sz="1100" smtClean="0"/>
              <a:t>협력</a:t>
            </a:r>
            <a:r>
              <a:rPr lang="ko-KR" altLang="ko-KR" sz="1100" smtClean="0"/>
              <a:t>업체는</a:t>
            </a:r>
            <a:r>
              <a:rPr lang="en-US" altLang="ko-KR" sz="1100" smtClean="0"/>
              <a:t> </a:t>
            </a:r>
            <a:r>
              <a:rPr lang="en-US" altLang="ko-KR" sz="1100" dirty="0" smtClean="0"/>
              <a:t>(</a:t>
            </a:r>
            <a:r>
              <a:rPr lang="ko-KR" altLang="ko-KR" sz="1100" dirty="0"/>
              <a:t>주</a:t>
            </a:r>
            <a:r>
              <a:rPr lang="en-US" altLang="ko-KR" sz="1100" dirty="0"/>
              <a:t>)NS</a:t>
            </a:r>
            <a:r>
              <a:rPr lang="ko-KR" altLang="ko-KR" sz="1100" dirty="0" smtClean="0"/>
              <a:t>홈쇼핑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웹</a:t>
            </a:r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 </a:t>
            </a:r>
            <a:r>
              <a:rPr lang="ko-KR" altLang="en-US" sz="1100" dirty="0" smtClean="0"/>
              <a:t>사이트</a:t>
            </a:r>
            <a:r>
              <a:rPr lang="ko-KR" altLang="ko-KR" sz="1100" dirty="0" smtClean="0"/>
              <a:t> </a:t>
            </a:r>
            <a:r>
              <a:rPr lang="ko-KR" altLang="ko-KR" sz="1100" dirty="0"/>
              <a:t>내</a:t>
            </a:r>
            <a:r>
              <a:rPr lang="en-US" altLang="ko-KR" sz="1100" dirty="0"/>
              <a:t>‘</a:t>
            </a:r>
            <a:r>
              <a:rPr lang="ko-KR" altLang="ko-KR" sz="1100" dirty="0"/>
              <a:t>고객센터</a:t>
            </a:r>
            <a:r>
              <a:rPr lang="en-US" altLang="ko-KR" sz="1100" dirty="0"/>
              <a:t>’</a:t>
            </a:r>
            <a:r>
              <a:rPr lang="ko-KR" altLang="ko-KR" sz="1100" dirty="0" smtClean="0"/>
              <a:t>나</a:t>
            </a:r>
            <a:r>
              <a:rPr lang="en-US" altLang="ko-KR" sz="1100" dirty="0" smtClean="0"/>
              <a:t> (</a:t>
            </a:r>
            <a:r>
              <a:rPr lang="ko-KR" altLang="ko-KR" sz="1100" dirty="0"/>
              <a:t>주</a:t>
            </a:r>
            <a:r>
              <a:rPr lang="en-US" altLang="ko-KR" sz="1100" dirty="0"/>
              <a:t>)NS</a:t>
            </a:r>
            <a:r>
              <a:rPr lang="ko-KR" altLang="ko-KR" sz="1100" dirty="0" smtClean="0"/>
              <a:t>홈쇼핑</a:t>
            </a:r>
            <a:r>
              <a:rPr lang="en-US" altLang="ko-KR" sz="1100" dirty="0" smtClean="0"/>
              <a:t> NICE</a:t>
            </a:r>
            <a:r>
              <a:rPr lang="ko-KR" altLang="ko-KR" sz="1100" dirty="0"/>
              <a:t>시스템</a:t>
            </a:r>
            <a:r>
              <a:rPr lang="en-US" altLang="ko-KR" sz="1100" dirty="0"/>
              <a:t>(http://nice.nsmall.com)</a:t>
            </a:r>
            <a:r>
              <a:rPr lang="ko-KR" altLang="ko-KR" sz="1100" dirty="0"/>
              <a:t>내</a:t>
            </a:r>
            <a:r>
              <a:rPr lang="en-US" altLang="ko-KR" sz="1100" dirty="0"/>
              <a:t>‘</a:t>
            </a:r>
            <a:r>
              <a:rPr lang="ko-KR" altLang="ko-KR" sz="1100" dirty="0"/>
              <a:t>게시판</a:t>
            </a:r>
            <a:r>
              <a:rPr lang="en-US" altLang="ko-KR" sz="1100" dirty="0"/>
              <a:t>’</a:t>
            </a:r>
            <a:r>
              <a:rPr lang="ko-KR" altLang="ko-KR" sz="1100" dirty="0" smtClean="0"/>
              <a:t>등의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채</a:t>
            </a:r>
            <a:r>
              <a:rPr lang="ko-KR" altLang="ko-KR" sz="1100" dirty="0" smtClean="0"/>
              <a:t>널을 </a:t>
            </a:r>
            <a:r>
              <a:rPr lang="ko-KR" altLang="ko-KR" sz="1100" dirty="0"/>
              <a:t>통해 </a:t>
            </a:r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 </a:t>
            </a:r>
            <a:r>
              <a:rPr lang="ko-KR" altLang="ko-KR" sz="1100" dirty="0" smtClean="0"/>
              <a:t>불만을 </a:t>
            </a:r>
            <a:r>
              <a:rPr lang="ko-KR" altLang="ko-KR" sz="1100" dirty="0"/>
              <a:t>접수할 수 있다</a:t>
            </a:r>
            <a:r>
              <a:rPr lang="en-US" altLang="ko-KR" sz="1100" dirty="0" smtClean="0"/>
              <a:t>.</a:t>
            </a:r>
            <a:endParaRPr lang="ko-KR" altLang="ko-KR" sz="1100" dirty="0"/>
          </a:p>
          <a:p>
            <a:r>
              <a:rPr lang="en-US" altLang="ko-KR" sz="1100" dirty="0"/>
              <a:t> </a:t>
            </a:r>
            <a:endParaRPr lang="ko-KR" altLang="ko-KR" sz="1100" dirty="0"/>
          </a:p>
          <a:p>
            <a:endParaRPr lang="ko-KR" altLang="ko-KR" sz="1100" dirty="0"/>
          </a:p>
          <a:p>
            <a:endParaRPr lang="ko-KR" altLang="ko-KR" sz="1100" dirty="0"/>
          </a:p>
          <a:p>
            <a:pPr algn="ctr"/>
            <a:r>
              <a:rPr lang="en-US" altLang="ko-KR" sz="1100" dirty="0" smtClean="0">
                <a:solidFill>
                  <a:srgbClr val="FF0000"/>
                </a:solidFill>
              </a:rPr>
              <a:t> </a:t>
            </a:r>
            <a:endParaRPr lang="ko-KR" altLang="ko-KR" sz="1100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54"/>
          <p:cNvCxnSpPr/>
          <p:nvPr/>
        </p:nvCxnSpPr>
        <p:spPr>
          <a:xfrm>
            <a:off x="360934" y="10323068"/>
            <a:ext cx="6836028" cy="317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5450" y="10064750"/>
            <a:ext cx="6693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smtClean="0"/>
              <a:t>- 6 -</a:t>
            </a:r>
            <a:endParaRPr lang="ko-KR" altLang="en-US" sz="1200"/>
          </a:p>
        </p:txBody>
      </p:sp>
    </p:spTree>
    <p:extLst>
      <p:ext uri="{BB962C8B-B14F-4D97-AF65-F5344CB8AC3E}">
        <p14:creationId xmlns:p14="http://schemas.microsoft.com/office/powerpoint/2010/main" val="339468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360934" y="359283"/>
            <a:ext cx="3175" cy="996378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196963" y="359283"/>
            <a:ext cx="3175" cy="996378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0934" y="359283"/>
            <a:ext cx="6836028" cy="317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978281" y="616331"/>
            <a:ext cx="21836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</a:t>
            </a:r>
            <a:r>
              <a:rPr lang="en-US" altLang="ko-KR" sz="1000" b="1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S홈쇼핑 상품선정 기준 및 절차 ¶</a:t>
            </a:r>
            <a:endParaRPr lang="ko-KR" altLang="ko-KR" sz="10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978281" y="747136"/>
            <a:ext cx="58773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---------------------------------------------------------------------------</a:t>
            </a:r>
            <a:endParaRPr lang="ko-KR" altLang="ko-KR" sz="900" dirty="0"/>
          </a:p>
        </p:txBody>
      </p:sp>
      <p:sp>
        <p:nvSpPr>
          <p:cNvPr id="12" name="TextBox 11"/>
          <p:cNvSpPr txBox="1"/>
          <p:nvPr/>
        </p:nvSpPr>
        <p:spPr>
          <a:xfrm>
            <a:off x="492967" y="996950"/>
            <a:ext cx="65532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1100" dirty="0" smtClean="0"/>
          </a:p>
          <a:p>
            <a:endParaRPr lang="en-US" altLang="ko-KR" sz="1100" dirty="0"/>
          </a:p>
          <a:p>
            <a:pPr algn="ctr"/>
            <a:r>
              <a:rPr lang="ko-KR" altLang="ko-KR" sz="1100" b="1" dirty="0"/>
              <a:t>제</a:t>
            </a:r>
            <a:r>
              <a:rPr lang="en-US" altLang="ko-KR" sz="1100" b="1" dirty="0"/>
              <a:t>7</a:t>
            </a:r>
            <a:r>
              <a:rPr lang="ko-KR" altLang="ko-KR" sz="1100" b="1" dirty="0"/>
              <a:t>장</a:t>
            </a:r>
            <a:r>
              <a:rPr lang="en-US" altLang="ko-KR" sz="1100" b="1" dirty="0"/>
              <a:t>(</a:t>
            </a:r>
            <a:r>
              <a:rPr lang="ko-KR" altLang="ko-KR" sz="1100" b="1" dirty="0" err="1"/>
              <a:t>퇴점</a:t>
            </a:r>
            <a:r>
              <a:rPr lang="ko-KR" altLang="ko-KR" sz="1100" b="1" dirty="0"/>
              <a:t> 기준</a:t>
            </a:r>
            <a:r>
              <a:rPr lang="en-US" altLang="ko-KR" sz="1100" b="1" dirty="0" smtClean="0"/>
              <a:t>)</a:t>
            </a:r>
          </a:p>
          <a:p>
            <a:pPr algn="ctr"/>
            <a:endParaRPr lang="en-US" altLang="ko-KR" sz="1100" b="1" dirty="0"/>
          </a:p>
          <a:p>
            <a:pPr algn="ctr"/>
            <a:endParaRPr lang="ko-KR" altLang="ko-KR" sz="1100" b="1" dirty="0"/>
          </a:p>
          <a:p>
            <a:r>
              <a:rPr lang="ko-KR" altLang="ko-KR" sz="1100" dirty="0"/>
              <a:t>제</a:t>
            </a:r>
            <a:r>
              <a:rPr lang="en-US" altLang="ko-KR" sz="1100" dirty="0" smtClean="0"/>
              <a:t>16</a:t>
            </a:r>
            <a:r>
              <a:rPr lang="ko-KR" altLang="ko-KR" sz="1100" dirty="0" smtClean="0"/>
              <a:t>조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협력</a:t>
            </a:r>
            <a:r>
              <a:rPr lang="ko-KR" altLang="ko-KR" sz="1100" dirty="0" smtClean="0"/>
              <a:t>업체 </a:t>
            </a:r>
            <a:r>
              <a:rPr lang="ko-KR" altLang="ko-KR" sz="1100" dirty="0"/>
              <a:t>거래 중단</a:t>
            </a:r>
            <a:r>
              <a:rPr lang="en-US" altLang="ko-KR" sz="1100" dirty="0" smtClean="0"/>
              <a:t>)</a:t>
            </a:r>
          </a:p>
          <a:p>
            <a:endParaRPr lang="en-US" altLang="ko-KR" sz="1100" dirty="0"/>
          </a:p>
          <a:p>
            <a:r>
              <a:rPr lang="ko-KR" altLang="ko-KR" sz="1100" dirty="0" smtClean="0"/>
              <a:t>①</a:t>
            </a:r>
            <a:r>
              <a:rPr lang="en-US" altLang="ko-KR" sz="1100" dirty="0"/>
              <a:t>(</a:t>
            </a:r>
            <a:r>
              <a:rPr lang="ko-KR" altLang="ko-KR" sz="1100" dirty="0"/>
              <a:t>주</a:t>
            </a:r>
            <a:r>
              <a:rPr lang="en-US" altLang="ko-KR" sz="1100" dirty="0"/>
              <a:t>)NS</a:t>
            </a:r>
            <a:r>
              <a:rPr lang="ko-KR" altLang="ko-KR" sz="1100" dirty="0"/>
              <a:t>홈쇼핑은 </a:t>
            </a:r>
            <a:r>
              <a:rPr lang="ko-KR" altLang="en-US" sz="1100" dirty="0" smtClean="0"/>
              <a:t>협력</a:t>
            </a:r>
            <a:r>
              <a:rPr lang="ko-KR" altLang="ko-KR" sz="1100" dirty="0" smtClean="0"/>
              <a:t>업체가 </a:t>
            </a:r>
            <a:r>
              <a:rPr lang="ko-KR" altLang="ko-KR" sz="1100" dirty="0"/>
              <a:t>아래와 </a:t>
            </a:r>
            <a:r>
              <a:rPr lang="ko-KR" altLang="ko-KR" sz="1100" dirty="0" smtClean="0"/>
              <a:t>같은 </a:t>
            </a:r>
            <a:r>
              <a:rPr lang="ko-KR" altLang="ko-KR" sz="1100" dirty="0"/>
              <a:t>기준에 해당하는 경우</a:t>
            </a:r>
            <a:r>
              <a:rPr lang="en-US" altLang="ko-KR" sz="1100" dirty="0"/>
              <a:t>,</a:t>
            </a:r>
            <a:r>
              <a:rPr lang="ko-KR" altLang="ko-KR" sz="1100" dirty="0"/>
              <a:t>즉시 거래 중단을 요청할 수 </a:t>
            </a:r>
            <a:r>
              <a:rPr lang="ko-KR" altLang="ko-KR" sz="1100" dirty="0" smtClean="0"/>
              <a:t>있으며</a:t>
            </a:r>
            <a:r>
              <a:rPr lang="en-US" altLang="ko-KR" sz="1100" dirty="0" smtClean="0"/>
              <a:t>,</a:t>
            </a:r>
          </a:p>
          <a:p>
            <a:r>
              <a:rPr lang="en-US" altLang="ko-KR" sz="1100" dirty="0" smtClean="0"/>
              <a:t>    </a:t>
            </a:r>
            <a:r>
              <a:rPr lang="ko-KR" altLang="ko-KR" sz="1100" dirty="0" smtClean="0"/>
              <a:t>해당 기준을</a:t>
            </a:r>
            <a:r>
              <a:rPr lang="en-US" altLang="ko-KR" sz="1100" dirty="0" smtClean="0"/>
              <a:t> SCM</a:t>
            </a:r>
            <a:r>
              <a:rPr lang="ko-KR" altLang="ko-KR" sz="1100" dirty="0"/>
              <a:t>및 </a:t>
            </a:r>
            <a:r>
              <a:rPr lang="ko-KR" altLang="ko-KR" sz="1100" dirty="0" err="1"/>
              <a:t>협력사</a:t>
            </a:r>
            <a:r>
              <a:rPr lang="ko-KR" altLang="ko-KR" sz="1100" dirty="0"/>
              <a:t> 교육을 통해 지속적으로 </a:t>
            </a:r>
            <a:r>
              <a:rPr lang="ko-KR" altLang="en-US" sz="1100" dirty="0" smtClean="0"/>
              <a:t>협력</a:t>
            </a:r>
            <a:r>
              <a:rPr lang="ko-KR" altLang="ko-KR" sz="1100" dirty="0" smtClean="0"/>
              <a:t>업체와 </a:t>
            </a:r>
            <a:r>
              <a:rPr lang="ko-KR" altLang="ko-KR" sz="1100" dirty="0"/>
              <a:t>공유해야 한다</a:t>
            </a:r>
            <a:r>
              <a:rPr lang="en-US" altLang="ko-KR" sz="1100" dirty="0" smtClean="0"/>
              <a:t>.</a:t>
            </a:r>
          </a:p>
          <a:p>
            <a:endParaRPr lang="ko-KR" altLang="ko-KR" sz="1100" dirty="0"/>
          </a:p>
          <a:p>
            <a:r>
              <a:rPr lang="en-US" altLang="ko-KR" sz="1100" dirty="0" smtClean="0"/>
              <a:t>   1</a:t>
            </a:r>
            <a:r>
              <a:rPr lang="en-US" altLang="ko-KR" sz="1100" dirty="0"/>
              <a:t>.</a:t>
            </a:r>
            <a:r>
              <a:rPr lang="ko-KR" altLang="ko-KR" sz="1100" dirty="0"/>
              <a:t>원산지표기오류</a:t>
            </a:r>
          </a:p>
          <a:p>
            <a:r>
              <a:rPr lang="en-US" altLang="ko-KR" sz="1100" dirty="0"/>
              <a:t> </a:t>
            </a:r>
            <a:r>
              <a:rPr lang="en-US" altLang="ko-KR" sz="1100" dirty="0" smtClean="0"/>
              <a:t>  2</a:t>
            </a:r>
            <a:r>
              <a:rPr lang="en-US" altLang="ko-KR" sz="1100" dirty="0"/>
              <a:t>.</a:t>
            </a:r>
            <a:r>
              <a:rPr lang="ko-KR" altLang="ko-KR" sz="1100" dirty="0"/>
              <a:t>품질</a:t>
            </a:r>
            <a:r>
              <a:rPr lang="en-US" altLang="ko-KR" sz="1100" dirty="0"/>
              <a:t>/</a:t>
            </a:r>
            <a:r>
              <a:rPr lang="ko-KR" altLang="ko-KR" sz="1100" dirty="0"/>
              <a:t>광고 심의 관련 고의적인 허위서류 제출</a:t>
            </a:r>
          </a:p>
          <a:p>
            <a:r>
              <a:rPr lang="en-US" altLang="ko-KR" sz="1100" dirty="0"/>
              <a:t> </a:t>
            </a:r>
            <a:r>
              <a:rPr lang="en-US" altLang="ko-KR" sz="1100" dirty="0" smtClean="0"/>
              <a:t>  3</a:t>
            </a:r>
            <a:r>
              <a:rPr lang="en-US" altLang="ko-KR" sz="1100" dirty="0"/>
              <a:t>.</a:t>
            </a:r>
            <a:r>
              <a:rPr lang="ko-KR" altLang="ko-KR" sz="1100" dirty="0"/>
              <a:t>고의적인 허위</a:t>
            </a:r>
            <a:r>
              <a:rPr lang="en-US" altLang="ko-KR" sz="1100" dirty="0"/>
              <a:t>/</a:t>
            </a:r>
            <a:r>
              <a:rPr lang="ko-KR" altLang="ko-KR" sz="1100" dirty="0"/>
              <a:t>과장광고</a:t>
            </a:r>
          </a:p>
          <a:p>
            <a:r>
              <a:rPr lang="en-US" altLang="ko-KR" sz="1100" dirty="0"/>
              <a:t> </a:t>
            </a:r>
            <a:r>
              <a:rPr lang="en-US" altLang="ko-KR" sz="1100" dirty="0" smtClean="0"/>
              <a:t>  4</a:t>
            </a:r>
            <a:r>
              <a:rPr lang="en-US" altLang="ko-KR" sz="1100" dirty="0"/>
              <a:t>.</a:t>
            </a:r>
            <a:r>
              <a:rPr lang="ko-KR" altLang="ko-KR" sz="1100" dirty="0"/>
              <a:t>고의적인 허위주문</a:t>
            </a:r>
          </a:p>
          <a:p>
            <a:r>
              <a:rPr lang="en-US" altLang="ko-KR" sz="1100" dirty="0"/>
              <a:t> </a:t>
            </a:r>
            <a:endParaRPr lang="ko-KR" altLang="ko-KR" sz="1100" dirty="0"/>
          </a:p>
          <a:p>
            <a:r>
              <a:rPr lang="ko-KR" altLang="ko-KR" sz="1100" dirty="0" smtClean="0"/>
              <a:t>②</a:t>
            </a:r>
            <a:r>
              <a:rPr lang="en-US" altLang="ko-KR" sz="1100" dirty="0" smtClean="0"/>
              <a:t>(</a:t>
            </a:r>
            <a:r>
              <a:rPr lang="ko-KR" altLang="ko-KR" sz="1100" dirty="0"/>
              <a:t>주</a:t>
            </a:r>
            <a:r>
              <a:rPr lang="en-US" altLang="ko-KR" sz="1100" dirty="0"/>
              <a:t>)NS</a:t>
            </a:r>
            <a:r>
              <a:rPr lang="ko-KR" altLang="ko-KR" sz="1100" dirty="0"/>
              <a:t>홈쇼핑은 </a:t>
            </a:r>
            <a:r>
              <a:rPr lang="ko-KR" altLang="en-US" sz="1100" dirty="0" smtClean="0"/>
              <a:t>협력</a:t>
            </a:r>
            <a:r>
              <a:rPr lang="ko-KR" altLang="ko-KR" sz="1100" dirty="0" smtClean="0"/>
              <a:t>업체가 </a:t>
            </a:r>
            <a:r>
              <a:rPr lang="ko-KR" altLang="ko-KR" sz="1100" dirty="0"/>
              <a:t>사용흔적 상품 입고</a:t>
            </a:r>
            <a:r>
              <a:rPr lang="en-US" altLang="ko-KR" sz="1100" dirty="0"/>
              <a:t>,</a:t>
            </a:r>
            <a:r>
              <a:rPr lang="ko-KR" altLang="ko-KR" sz="1100" dirty="0"/>
              <a:t>품질불량 </a:t>
            </a:r>
            <a:r>
              <a:rPr lang="ko-KR" altLang="ko-KR" sz="1100" dirty="0" smtClean="0"/>
              <a:t>반품</a:t>
            </a:r>
            <a:r>
              <a:rPr lang="en-US" altLang="ko-KR" sz="1100" dirty="0" smtClean="0"/>
              <a:t> 10</a:t>
            </a:r>
            <a:r>
              <a:rPr lang="en-US" altLang="ko-KR" sz="1100" dirty="0"/>
              <a:t>%</a:t>
            </a:r>
            <a:r>
              <a:rPr lang="ko-KR" altLang="ko-KR" sz="1100" dirty="0"/>
              <a:t>이상인 </a:t>
            </a:r>
            <a:r>
              <a:rPr lang="ko-KR" altLang="ko-KR" sz="1100" dirty="0" smtClean="0"/>
              <a:t>경우에는</a:t>
            </a:r>
            <a:r>
              <a:rPr lang="en-US" altLang="ko-KR" sz="1100" dirty="0" smtClean="0"/>
              <a:t> 1</a:t>
            </a:r>
            <a:r>
              <a:rPr lang="ko-KR" altLang="ko-KR" sz="1100" dirty="0"/>
              <a:t>회 주의 조치</a:t>
            </a:r>
            <a:r>
              <a:rPr lang="en-US" altLang="ko-KR" sz="1100" dirty="0"/>
              <a:t>, 3</a:t>
            </a:r>
            <a:r>
              <a:rPr lang="ko-KR" altLang="ko-KR" sz="1100" dirty="0" smtClean="0"/>
              <a:t>회</a:t>
            </a:r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</a:t>
            </a:r>
            <a:r>
              <a:rPr lang="ko-KR" altLang="ko-KR" sz="1100" dirty="0" smtClean="0"/>
              <a:t> </a:t>
            </a:r>
            <a:r>
              <a:rPr lang="ko-KR" altLang="ko-KR" sz="1100" dirty="0"/>
              <a:t>적발 및 주의 조치 누적 시 </a:t>
            </a:r>
            <a:r>
              <a:rPr lang="ko-KR" altLang="ko-KR" sz="1100" dirty="0" err="1" smtClean="0"/>
              <a:t>협력사에</a:t>
            </a:r>
            <a:r>
              <a:rPr lang="ko-KR" altLang="ko-KR" sz="1100" dirty="0" smtClean="0"/>
              <a:t> </a:t>
            </a:r>
            <a:r>
              <a:rPr lang="ko-KR" altLang="ko-KR" sz="1100" dirty="0"/>
              <a:t>거래 중단을 요청할 수 있다</a:t>
            </a:r>
            <a:r>
              <a:rPr lang="en-US" altLang="ko-KR" sz="1100" dirty="0"/>
              <a:t>.</a:t>
            </a:r>
            <a:endParaRPr lang="ko-KR" altLang="ko-KR" sz="1100" dirty="0"/>
          </a:p>
          <a:p>
            <a:endParaRPr lang="en-US" altLang="ko-KR" sz="1100" dirty="0" smtClean="0"/>
          </a:p>
          <a:p>
            <a:endParaRPr lang="en-US" altLang="ko-KR" sz="1100" dirty="0"/>
          </a:p>
          <a:p>
            <a:endParaRPr lang="en-US" altLang="ko-KR" sz="1100" dirty="0" smtClean="0"/>
          </a:p>
          <a:p>
            <a:r>
              <a:rPr lang="en-US" altLang="ko-KR" sz="1100" dirty="0" smtClean="0"/>
              <a:t>[</a:t>
            </a:r>
            <a:r>
              <a:rPr lang="ko-KR" altLang="en-US" sz="1100" dirty="0" smtClean="0"/>
              <a:t>별첨</a:t>
            </a:r>
            <a:r>
              <a:rPr lang="en-US" altLang="ko-KR" sz="1100" dirty="0" smtClean="0"/>
              <a:t>]</a:t>
            </a:r>
          </a:p>
          <a:p>
            <a:endParaRPr lang="en-US" altLang="ko-KR" sz="1100" dirty="0"/>
          </a:p>
          <a:p>
            <a:r>
              <a:rPr lang="en-US" altLang="ko-KR" sz="1100" dirty="0" smtClean="0">
                <a:solidFill>
                  <a:srgbClr val="FF0000"/>
                </a:solidFill>
              </a:rPr>
              <a:t>1. </a:t>
            </a:r>
            <a:r>
              <a:rPr lang="ko-KR" altLang="en-US" sz="1100" dirty="0" smtClean="0">
                <a:solidFill>
                  <a:srgbClr val="FF0000"/>
                </a:solidFill>
              </a:rPr>
              <a:t>기업신용평가표</a:t>
            </a:r>
            <a:endParaRPr lang="en-US" altLang="ko-KR" sz="1100" dirty="0" smtClean="0">
              <a:solidFill>
                <a:srgbClr val="FF0000"/>
              </a:solidFill>
            </a:endParaRPr>
          </a:p>
          <a:p>
            <a:r>
              <a:rPr lang="en-US" altLang="ko-KR" sz="1100" dirty="0" smtClean="0">
                <a:solidFill>
                  <a:srgbClr val="FF0000"/>
                </a:solidFill>
              </a:rPr>
              <a:t>2. </a:t>
            </a:r>
            <a:r>
              <a:rPr lang="ko-KR" altLang="en-US" sz="1100" dirty="0" smtClean="0">
                <a:solidFill>
                  <a:srgbClr val="FF0000"/>
                </a:solidFill>
              </a:rPr>
              <a:t>신용등급 및 현금흐름등급</a:t>
            </a:r>
            <a:endParaRPr lang="en-US" altLang="ko-KR" sz="1100" dirty="0" smtClean="0">
              <a:solidFill>
                <a:srgbClr val="FF0000"/>
              </a:solidFill>
            </a:endParaRPr>
          </a:p>
          <a:p>
            <a:r>
              <a:rPr lang="en-US" altLang="ko-KR" sz="1100" dirty="0" smtClean="0">
                <a:solidFill>
                  <a:srgbClr val="FF0000"/>
                </a:solidFill>
              </a:rPr>
              <a:t>3. </a:t>
            </a:r>
            <a:r>
              <a:rPr lang="ko-KR" altLang="en-US" sz="1100" dirty="0" smtClean="0">
                <a:solidFill>
                  <a:srgbClr val="FF0000"/>
                </a:solidFill>
              </a:rPr>
              <a:t>상품군별 이행보증보험 </a:t>
            </a:r>
            <a:r>
              <a:rPr lang="ko-KR" altLang="en-US" sz="1100" dirty="0" err="1" smtClean="0">
                <a:solidFill>
                  <a:srgbClr val="FF0000"/>
                </a:solidFill>
              </a:rPr>
              <a:t>체결기준</a:t>
            </a:r>
            <a:endParaRPr lang="en-US" altLang="ko-KR" sz="1100" dirty="0" smtClean="0">
              <a:solidFill>
                <a:srgbClr val="FF0000"/>
              </a:solidFill>
            </a:endParaRPr>
          </a:p>
          <a:p>
            <a:r>
              <a:rPr lang="en-US" altLang="ko-KR" sz="1100" dirty="0" smtClean="0">
                <a:solidFill>
                  <a:srgbClr val="FF0000"/>
                </a:solidFill>
              </a:rPr>
              <a:t>4. </a:t>
            </a:r>
            <a:r>
              <a:rPr lang="ko-KR" altLang="en-US" sz="1100" dirty="0" smtClean="0">
                <a:solidFill>
                  <a:srgbClr val="FF0000"/>
                </a:solidFill>
              </a:rPr>
              <a:t>계약갱신거절기준</a:t>
            </a:r>
            <a:endParaRPr lang="ko-KR" altLang="ko-KR" sz="1100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54"/>
          <p:cNvCxnSpPr/>
          <p:nvPr/>
        </p:nvCxnSpPr>
        <p:spPr>
          <a:xfrm>
            <a:off x="360934" y="10323068"/>
            <a:ext cx="6836028" cy="317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5450" y="10064750"/>
            <a:ext cx="6693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smtClean="0"/>
              <a:t>- 7 -</a:t>
            </a:r>
            <a:endParaRPr lang="ko-KR" altLang="en-US" sz="1200"/>
          </a:p>
        </p:txBody>
      </p:sp>
    </p:spTree>
    <p:extLst>
      <p:ext uri="{BB962C8B-B14F-4D97-AF65-F5344CB8AC3E}">
        <p14:creationId xmlns:p14="http://schemas.microsoft.com/office/powerpoint/2010/main" val="296087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3" name="Straight Connector 182"/>
          <p:cNvCxnSpPr/>
          <p:nvPr/>
        </p:nvCxnSpPr>
        <p:spPr>
          <a:xfrm>
            <a:off x="360934" y="359283"/>
            <a:ext cx="3175" cy="996378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7196963" y="359283"/>
            <a:ext cx="3175" cy="996378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360934" y="359283"/>
            <a:ext cx="6836028" cy="317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9" name="TextBox 498"/>
          <p:cNvSpPr txBox="1"/>
          <p:nvPr/>
        </p:nvSpPr>
        <p:spPr>
          <a:xfrm>
            <a:off x="360934" y="1073150"/>
            <a:ext cx="217559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500" smtClean="0">
                <a:solidFill>
                  <a:srgbClr val="000000"/>
                </a:solidFill>
              </a:rPr>
              <a:t>[별</a:t>
            </a:r>
            <a:r>
              <a:rPr lang="ko-KR" altLang="en-US" sz="1500" smtClean="0">
                <a:solidFill>
                  <a:srgbClr val="000000"/>
                </a:solidFill>
              </a:rPr>
              <a:t>첨</a:t>
            </a:r>
            <a:r>
              <a:rPr lang="en-US" altLang="ko-KR" sz="1500" smtClean="0">
                <a:solidFill>
                  <a:srgbClr val="000000"/>
                </a:solidFill>
              </a:rPr>
              <a:t>1] </a:t>
            </a:r>
            <a:r>
              <a:rPr lang="ko-KR" altLang="en-US" sz="1500" smtClean="0">
                <a:solidFill>
                  <a:srgbClr val="000000"/>
                </a:solidFill>
              </a:rPr>
              <a:t>기업신용평가표</a:t>
            </a:r>
            <a:endParaRPr lang="ko-KR" altLang="ko-KR" sz="1500" dirty="0"/>
          </a:p>
        </p:txBody>
      </p:sp>
      <p:cxnSp>
        <p:nvCxnSpPr>
          <p:cNvPr id="204" name="Straight Connector 203"/>
          <p:cNvCxnSpPr/>
          <p:nvPr/>
        </p:nvCxnSpPr>
        <p:spPr>
          <a:xfrm>
            <a:off x="360934" y="10323068"/>
            <a:ext cx="6836028" cy="3175"/>
          </a:xfrm>
          <a:prstGeom prst="line">
            <a:avLst/>
          </a:prstGeom>
          <a:ln w="3048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그림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934" y="1606550"/>
            <a:ext cx="6693916" cy="5715000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425450" y="10064750"/>
            <a:ext cx="6693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smtClean="0"/>
              <a:t>- 8 -</a:t>
            </a:r>
            <a:endParaRPr lang="ko-KR" alt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4106</TotalTime>
  <Words>1003</Words>
  <Application>Microsoft Office PowerPoint</Application>
  <PresentationFormat>사용자 지정</PresentationFormat>
  <Paragraphs>333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HY헤드라인M</vt:lpstr>
      <vt:lpstr>굴림</vt:lpstr>
      <vt:lpstr>맑은 고딕</vt:lpstr>
      <vt:lpstr>Arial</vt:lpstr>
      <vt:lpstr>Calibri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전순옥</cp:lastModifiedBy>
  <cp:revision>88</cp:revision>
  <cp:lastPrinted>2022-03-24T02:05:44Z</cp:lastPrinted>
  <dcterms:created xsi:type="dcterms:W3CDTF">2006-08-16T00:00:00Z</dcterms:created>
  <dcterms:modified xsi:type="dcterms:W3CDTF">2022-04-28T07:26:46Z</dcterms:modified>
</cp:coreProperties>
</file>